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dirty="0" smtClean="0"/>
              <a:t>Способы выражения значения будущего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Английский </a:t>
            </a:r>
            <a:r>
              <a:rPr lang="ru-RU" dirty="0" smtClean="0"/>
              <a:t>язык</a:t>
            </a:r>
          </a:p>
          <a:p>
            <a:r>
              <a:rPr lang="ru-RU" smtClean="0"/>
              <a:t>9 класс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270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Способы выражения значения будущего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68760"/>
            <a:ext cx="7543800" cy="3886200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sz="4400" dirty="0" smtClean="0"/>
              <a:t>Future Tenses</a:t>
            </a:r>
          </a:p>
          <a:p>
            <a:pPr marL="457200" indent="-457200">
              <a:buAutoNum type="arabicPeriod"/>
            </a:pPr>
            <a:r>
              <a:rPr lang="en-US" sz="4400" dirty="0" smtClean="0"/>
              <a:t>Present Simple</a:t>
            </a:r>
          </a:p>
          <a:p>
            <a:pPr marL="457200" indent="-457200">
              <a:buAutoNum type="arabicPeriod"/>
            </a:pPr>
            <a:r>
              <a:rPr lang="en-US" sz="4400" dirty="0" smtClean="0"/>
              <a:t>Present Continuous</a:t>
            </a:r>
          </a:p>
          <a:p>
            <a:pPr marL="457200" indent="-457200">
              <a:buAutoNum type="arabicPeriod"/>
            </a:pPr>
            <a:r>
              <a:rPr lang="en-US" sz="4400" dirty="0" smtClean="0"/>
              <a:t>Be going to</a:t>
            </a:r>
          </a:p>
          <a:p>
            <a:endParaRPr lang="ru-RU" sz="4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784" y="1052736"/>
            <a:ext cx="4220216" cy="3935178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435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1. Future Tenses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20688"/>
            <a:ext cx="7488832" cy="122413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4800" b="1" dirty="0" smtClean="0">
                <a:solidFill>
                  <a:srgbClr val="0070C0"/>
                </a:solidFill>
              </a:rPr>
              <a:t>Future Simple. </a:t>
            </a:r>
            <a:r>
              <a:rPr lang="ru-RU" sz="4800" b="1" dirty="0" smtClean="0">
                <a:solidFill>
                  <a:schemeClr val="tx1"/>
                </a:solidFill>
              </a:rPr>
              <a:t>Формообразование </a:t>
            </a:r>
            <a:endParaRPr lang="en-US" sz="4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4800" b="1" dirty="0" smtClean="0">
                <a:solidFill>
                  <a:srgbClr val="0070C0"/>
                </a:solidFill>
              </a:rPr>
              <a:t>will</a:t>
            </a:r>
            <a:r>
              <a:rPr lang="ru-RU" sz="4800" b="1" dirty="0" smtClean="0">
                <a:solidFill>
                  <a:srgbClr val="0070C0"/>
                </a:solidFill>
              </a:rPr>
              <a:t>  +   </a:t>
            </a:r>
            <a:r>
              <a:rPr lang="en-US" sz="4800" b="1" dirty="0" smtClean="0">
                <a:solidFill>
                  <a:srgbClr val="FF0000"/>
                </a:solidFill>
              </a:rPr>
              <a:t>V</a:t>
            </a:r>
            <a:endParaRPr lang="ru-RU" sz="4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916832"/>
            <a:ext cx="826950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Слова (сигналы), употребляемые с </a:t>
            </a:r>
            <a:r>
              <a:rPr lang="en-US" sz="2800" b="1" dirty="0" smtClean="0"/>
              <a:t>Future Simple:</a:t>
            </a:r>
          </a:p>
          <a:p>
            <a:r>
              <a:rPr lang="en-US" sz="2800" dirty="0"/>
              <a:t>t</a:t>
            </a:r>
            <a:r>
              <a:rPr lang="en-US" sz="2800" dirty="0" smtClean="0"/>
              <a:t>omorrow, </a:t>
            </a:r>
          </a:p>
          <a:p>
            <a:r>
              <a:rPr lang="en-US" sz="2800" dirty="0" smtClean="0"/>
              <a:t>the day after tomorrow,</a:t>
            </a:r>
          </a:p>
          <a:p>
            <a:r>
              <a:rPr lang="en-US" sz="2800" dirty="0"/>
              <a:t>n</a:t>
            </a:r>
            <a:r>
              <a:rPr lang="en-US" sz="2800" dirty="0" smtClean="0"/>
              <a:t>ext week / month / year</a:t>
            </a:r>
          </a:p>
          <a:p>
            <a:r>
              <a:rPr lang="en-US" sz="2800" dirty="0"/>
              <a:t>t</a:t>
            </a:r>
            <a:r>
              <a:rPr lang="en-US" sz="2800" dirty="0" smtClean="0"/>
              <a:t>onight</a:t>
            </a:r>
          </a:p>
          <a:p>
            <a:r>
              <a:rPr lang="en-US" sz="2800" dirty="0"/>
              <a:t>s</a:t>
            </a:r>
            <a:r>
              <a:rPr lang="en-US" sz="2800" dirty="0" smtClean="0"/>
              <a:t>oon</a:t>
            </a:r>
          </a:p>
          <a:p>
            <a:r>
              <a:rPr lang="en-US" sz="2800" dirty="0"/>
              <a:t>i</a:t>
            </a:r>
            <a:r>
              <a:rPr lang="en-US" sz="2800" dirty="0" smtClean="0"/>
              <a:t>n a week / month / year.</a:t>
            </a:r>
            <a:endParaRPr lang="ru-RU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306" y="2780928"/>
            <a:ext cx="4270894" cy="2844023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67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1. Future Tenses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20688"/>
            <a:ext cx="7488832" cy="122413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4800" b="1" dirty="0" smtClean="0">
                <a:solidFill>
                  <a:srgbClr val="0070C0"/>
                </a:solidFill>
              </a:rPr>
              <a:t>Future Simple. </a:t>
            </a:r>
            <a:r>
              <a:rPr lang="ru-RU" sz="4800" b="1" dirty="0" smtClean="0">
                <a:solidFill>
                  <a:schemeClr val="tx1"/>
                </a:solidFill>
              </a:rPr>
              <a:t>Употребление </a:t>
            </a:r>
            <a:endParaRPr lang="ru-RU" sz="4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03768" y="1556792"/>
            <a:ext cx="766754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dirty="0" smtClean="0"/>
              <a:t>Прогнозы, предсказания на будущее.</a:t>
            </a:r>
          </a:p>
          <a:p>
            <a:r>
              <a:rPr lang="ru-RU" sz="2800" dirty="0" smtClean="0"/>
              <a:t>Например: </a:t>
            </a:r>
            <a:r>
              <a:rPr lang="en-US" sz="2800" dirty="0" smtClean="0"/>
              <a:t>I think she </a:t>
            </a:r>
            <a:r>
              <a:rPr lang="en-US" sz="2800" b="1" dirty="0" smtClean="0">
                <a:solidFill>
                  <a:srgbClr val="0070C0"/>
                </a:solidFill>
              </a:rPr>
              <a:t>will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change</a:t>
            </a:r>
            <a:r>
              <a:rPr lang="en-US" sz="2800" dirty="0" smtClean="0"/>
              <a:t> her mind.</a:t>
            </a:r>
            <a:endParaRPr lang="ru-RU" sz="28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dirty="0" smtClean="0"/>
              <a:t>Обещания.</a:t>
            </a:r>
          </a:p>
          <a:p>
            <a:r>
              <a:rPr lang="ru-RU" sz="2800" dirty="0" smtClean="0"/>
              <a:t>Например:</a:t>
            </a:r>
            <a:r>
              <a:rPr lang="en-US" sz="2800" dirty="0" smtClean="0"/>
              <a:t> I promise I </a:t>
            </a:r>
            <a:r>
              <a:rPr lang="en-US" sz="2800" b="1" dirty="0" smtClean="0">
                <a:solidFill>
                  <a:srgbClr val="0070C0"/>
                </a:solidFill>
              </a:rPr>
              <a:t>will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help</a:t>
            </a:r>
            <a:r>
              <a:rPr lang="en-US" sz="2800" dirty="0" smtClean="0"/>
              <a:t> you tidy the house.</a:t>
            </a:r>
            <a:endParaRPr lang="ru-RU" sz="28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dirty="0" smtClean="0"/>
              <a:t>Сиюминутные решения.</a:t>
            </a:r>
          </a:p>
          <a:p>
            <a:r>
              <a:rPr lang="ru-RU" sz="2800" dirty="0" smtClean="0"/>
              <a:t>Например: </a:t>
            </a:r>
            <a:r>
              <a:rPr lang="en-US" sz="2800" dirty="0" smtClean="0"/>
              <a:t>It’s cold in here. I </a:t>
            </a:r>
            <a:r>
              <a:rPr lang="en-US" sz="2800" b="1" dirty="0" smtClean="0">
                <a:solidFill>
                  <a:srgbClr val="0070C0"/>
                </a:solidFill>
              </a:rPr>
              <a:t>will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turn</a:t>
            </a:r>
            <a:r>
              <a:rPr lang="en-US" sz="2800" b="1" dirty="0" smtClean="0"/>
              <a:t> </a:t>
            </a:r>
            <a:r>
              <a:rPr lang="en-US" sz="2800" dirty="0" smtClean="0"/>
              <a:t>the heat up.</a:t>
            </a:r>
            <a:endParaRPr lang="ru-RU" sz="28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412776"/>
            <a:ext cx="1591968" cy="12461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414526"/>
            <a:ext cx="2194118" cy="146274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414526"/>
            <a:ext cx="2198004" cy="14627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4430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1. Future Tenses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7868" y="1052736"/>
            <a:ext cx="7488832" cy="24535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b="1" dirty="0" smtClean="0">
                <a:solidFill>
                  <a:srgbClr val="0070C0"/>
                </a:solidFill>
              </a:rPr>
              <a:t>Future Continuous. </a:t>
            </a:r>
            <a:r>
              <a:rPr lang="ru-RU" sz="3600" b="1" dirty="0" smtClean="0">
                <a:solidFill>
                  <a:schemeClr val="tx1"/>
                </a:solidFill>
              </a:rPr>
              <a:t>Формообразование 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3600" b="1" dirty="0">
                <a:solidFill>
                  <a:srgbClr val="0070C0"/>
                </a:solidFill>
              </a:rPr>
              <a:t>w</a:t>
            </a:r>
            <a:r>
              <a:rPr lang="en-US" sz="3600" b="1" dirty="0" smtClean="0">
                <a:solidFill>
                  <a:srgbClr val="0070C0"/>
                </a:solidFill>
              </a:rPr>
              <a:t>ill be</a:t>
            </a:r>
            <a:r>
              <a:rPr lang="ru-RU" sz="3600" b="1" dirty="0" smtClean="0">
                <a:solidFill>
                  <a:srgbClr val="0070C0"/>
                </a:solidFill>
              </a:rPr>
              <a:t>  +   </a:t>
            </a:r>
            <a:r>
              <a:rPr lang="en-US" sz="3600" b="1" dirty="0" err="1" smtClean="0">
                <a:solidFill>
                  <a:srgbClr val="FF0000"/>
                </a:solidFill>
              </a:rPr>
              <a:t>Ving</a:t>
            </a:r>
            <a:endParaRPr lang="ru-RU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3074258"/>
            <a:ext cx="3312368" cy="230982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405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1. Future Tenses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20688"/>
            <a:ext cx="7488832" cy="1224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>
                <a:solidFill>
                  <a:srgbClr val="0070C0"/>
                </a:solidFill>
              </a:rPr>
              <a:t>Future Continuous. </a:t>
            </a:r>
            <a:r>
              <a:rPr lang="ru-RU" sz="3600" b="1" dirty="0" smtClean="0">
                <a:solidFill>
                  <a:schemeClr val="tx1"/>
                </a:solidFill>
              </a:rPr>
              <a:t>Употребление </a:t>
            </a:r>
            <a:endParaRPr lang="ru-RU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03769" y="1556792"/>
            <a:ext cx="82167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dirty="0" smtClean="0"/>
              <a:t>Будущее действие в процессе его совершения в определенный момент в будущем.</a:t>
            </a:r>
          </a:p>
          <a:p>
            <a:r>
              <a:rPr lang="ru-RU" sz="2800" dirty="0" smtClean="0"/>
              <a:t>Например: </a:t>
            </a:r>
            <a:r>
              <a:rPr lang="en-US" sz="2800" dirty="0" smtClean="0"/>
              <a:t>This time next week I </a:t>
            </a:r>
            <a:r>
              <a:rPr lang="en-US" sz="2800" b="1" dirty="0" smtClean="0">
                <a:solidFill>
                  <a:srgbClr val="0070C0"/>
                </a:solidFill>
              </a:rPr>
              <a:t>will be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sunbathing</a:t>
            </a:r>
            <a:r>
              <a:rPr lang="en-US" sz="2800" dirty="0" smtClean="0"/>
              <a:t> in Sochi.</a:t>
            </a:r>
            <a:endParaRPr lang="ru-RU" sz="28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dirty="0" smtClean="0"/>
              <a:t>Действие, запланированное на будущее.</a:t>
            </a:r>
          </a:p>
          <a:p>
            <a:r>
              <a:rPr lang="ru-RU" sz="2800" dirty="0" smtClean="0"/>
              <a:t>Например:</a:t>
            </a:r>
            <a:r>
              <a:rPr lang="en-US" sz="2800" dirty="0" smtClean="0"/>
              <a:t> She </a:t>
            </a:r>
            <a:r>
              <a:rPr lang="en-US" sz="2800" b="1" dirty="0" smtClean="0">
                <a:solidFill>
                  <a:srgbClr val="0070C0"/>
                </a:solidFill>
              </a:rPr>
              <a:t>will be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driving</a:t>
            </a:r>
            <a:r>
              <a:rPr lang="en-US" sz="2800" dirty="0" smtClean="0"/>
              <a:t> to Moscow tonight.</a:t>
            </a:r>
            <a:endParaRPr lang="ru-RU" sz="28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dirty="0" smtClean="0"/>
              <a:t>Вежливый вопрос о намерениях на ближайшее будущее.</a:t>
            </a:r>
          </a:p>
          <a:p>
            <a:r>
              <a:rPr lang="ru-RU" sz="2800" dirty="0" smtClean="0"/>
              <a:t>Например: </a:t>
            </a:r>
            <a:r>
              <a:rPr lang="en-US" sz="2800" b="1" dirty="0" smtClean="0">
                <a:solidFill>
                  <a:srgbClr val="0070C0"/>
                </a:solidFill>
              </a:rPr>
              <a:t>Will</a:t>
            </a:r>
            <a:r>
              <a:rPr lang="en-US" sz="2800" b="1" dirty="0" smtClean="0"/>
              <a:t> </a:t>
            </a:r>
            <a:r>
              <a:rPr lang="en-US" sz="2800" dirty="0" smtClean="0"/>
              <a:t>you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be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watching</a:t>
            </a:r>
            <a:r>
              <a:rPr lang="en-US" sz="2800" b="1" dirty="0" smtClean="0"/>
              <a:t> </a:t>
            </a:r>
            <a:r>
              <a:rPr lang="en-US" sz="2800" dirty="0" smtClean="0"/>
              <a:t>the show tonight?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6175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1. Future Tenses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7868" y="1052736"/>
            <a:ext cx="7488832" cy="24535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b="1" dirty="0" smtClean="0">
                <a:solidFill>
                  <a:srgbClr val="0070C0"/>
                </a:solidFill>
              </a:rPr>
              <a:t>Future Perfect. </a:t>
            </a:r>
            <a:r>
              <a:rPr lang="ru-RU" sz="3600" b="1" dirty="0" smtClean="0">
                <a:solidFill>
                  <a:schemeClr val="tx1"/>
                </a:solidFill>
              </a:rPr>
              <a:t>Формообразование 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3600" b="1" dirty="0">
                <a:solidFill>
                  <a:srgbClr val="0070C0"/>
                </a:solidFill>
              </a:rPr>
              <a:t>w</a:t>
            </a:r>
            <a:r>
              <a:rPr lang="en-US" sz="3600" b="1" dirty="0" smtClean="0">
                <a:solidFill>
                  <a:srgbClr val="0070C0"/>
                </a:solidFill>
              </a:rPr>
              <a:t>ill have</a:t>
            </a:r>
            <a:r>
              <a:rPr lang="ru-RU" sz="3600" b="1" dirty="0" smtClean="0">
                <a:solidFill>
                  <a:srgbClr val="0070C0"/>
                </a:solidFill>
              </a:rPr>
              <a:t>  +   </a:t>
            </a:r>
            <a:r>
              <a:rPr lang="en-US" sz="3600" b="1" dirty="0" smtClean="0">
                <a:solidFill>
                  <a:srgbClr val="FF0000"/>
                </a:solidFill>
              </a:rPr>
              <a:t>V3</a:t>
            </a:r>
            <a:endParaRPr lang="ru-RU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3074258"/>
            <a:ext cx="3312368" cy="230982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899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1. Future Tenses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20688"/>
            <a:ext cx="7488832" cy="1224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>
                <a:solidFill>
                  <a:srgbClr val="0070C0"/>
                </a:solidFill>
              </a:rPr>
              <a:t>Future Perfect. </a:t>
            </a:r>
            <a:r>
              <a:rPr lang="ru-RU" sz="3600" b="1" dirty="0" smtClean="0">
                <a:solidFill>
                  <a:schemeClr val="tx1"/>
                </a:solidFill>
              </a:rPr>
              <a:t>Употребление </a:t>
            </a:r>
            <a:endParaRPr lang="ru-RU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03769" y="2464733"/>
            <a:ext cx="82167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dirty="0" smtClean="0"/>
              <a:t>Действие, которое совершится до определенного момента в будущем</a:t>
            </a:r>
          </a:p>
          <a:p>
            <a:r>
              <a:rPr lang="ru-RU" sz="2800" dirty="0" smtClean="0"/>
              <a:t>Например: </a:t>
            </a:r>
            <a:r>
              <a:rPr lang="en-US" sz="2800" dirty="0" smtClean="0"/>
              <a:t>We </a:t>
            </a:r>
            <a:r>
              <a:rPr lang="en-US" sz="2800" b="1" dirty="0" smtClean="0">
                <a:solidFill>
                  <a:srgbClr val="0070C0"/>
                </a:solidFill>
              </a:rPr>
              <a:t>will have </a:t>
            </a:r>
            <a:r>
              <a:rPr lang="en-US" sz="2800" b="1" dirty="0" smtClean="0">
                <a:solidFill>
                  <a:srgbClr val="FF0000"/>
                </a:solidFill>
              </a:rPr>
              <a:t>finished</a:t>
            </a:r>
            <a:r>
              <a:rPr lang="en-US" sz="2800" dirty="0" smtClean="0"/>
              <a:t> our course by the end of June.</a:t>
            </a: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271212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2</a:t>
            </a:r>
            <a:r>
              <a:rPr lang="en-US" sz="2800" dirty="0" smtClean="0"/>
              <a:t>. Present Simple</a:t>
            </a:r>
            <a:r>
              <a:rPr lang="ru-RU" sz="2800" dirty="0" smtClean="0"/>
              <a:t> в значении будущего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599004"/>
            <a:ext cx="7488832" cy="45581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0070C0"/>
                </a:solidFill>
              </a:rPr>
              <a:t>Present Simple. </a:t>
            </a:r>
            <a:r>
              <a:rPr lang="ru-RU" sz="3200" b="1" dirty="0" smtClean="0">
                <a:solidFill>
                  <a:schemeClr val="tx1"/>
                </a:solidFill>
              </a:rPr>
              <a:t>Формообразование </a:t>
            </a:r>
            <a:endParaRPr lang="en-US" sz="32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3200" b="1" dirty="0">
                <a:solidFill>
                  <a:srgbClr val="0070C0"/>
                </a:solidFill>
              </a:rPr>
              <a:t>d</a:t>
            </a:r>
            <a:r>
              <a:rPr lang="en-US" sz="3200" b="1" dirty="0" smtClean="0">
                <a:solidFill>
                  <a:srgbClr val="0070C0"/>
                </a:solidFill>
              </a:rPr>
              <a:t>o (does)</a:t>
            </a:r>
            <a:r>
              <a:rPr lang="ru-RU" sz="3200" b="1" dirty="0" smtClean="0">
                <a:solidFill>
                  <a:srgbClr val="0070C0"/>
                </a:solidFill>
              </a:rPr>
              <a:t>  +   </a:t>
            </a:r>
            <a:r>
              <a:rPr lang="en-US" sz="3200" b="1" dirty="0" smtClean="0">
                <a:solidFill>
                  <a:srgbClr val="FF0000"/>
                </a:solidFill>
              </a:rPr>
              <a:t>V(s)</a:t>
            </a:r>
          </a:p>
          <a:p>
            <a:pPr marL="0" indent="0">
              <a:buNone/>
            </a:pPr>
            <a:r>
              <a:rPr lang="ru-RU" sz="3200" b="1" dirty="0" smtClean="0">
                <a:solidFill>
                  <a:schemeClr val="tx1"/>
                </a:solidFill>
              </a:rPr>
              <a:t>Употребление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200" b="1" dirty="0"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</a:rPr>
              <a:t>Программы, расписания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Например: </a:t>
            </a:r>
            <a:endParaRPr lang="en-US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chemeClr val="tx1"/>
                </a:solidFill>
              </a:rPr>
              <a:t>The plane </a:t>
            </a:r>
            <a:r>
              <a:rPr lang="en-US" sz="3200" b="1" dirty="0" smtClean="0">
                <a:solidFill>
                  <a:srgbClr val="FF0000"/>
                </a:solidFill>
              </a:rPr>
              <a:t>takes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dirty="0" smtClean="0">
                <a:solidFill>
                  <a:schemeClr val="tx1"/>
                </a:solidFill>
              </a:rPr>
              <a:t>off 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chemeClr val="tx1"/>
                </a:solidFill>
              </a:rPr>
              <a:t>at 10.00 am.</a:t>
            </a:r>
            <a:endParaRPr lang="ru-RU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33624" y="2852936"/>
            <a:ext cx="4104456" cy="272721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438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3. Present Continuous</a:t>
            </a:r>
            <a:r>
              <a:rPr lang="ru-RU" sz="2800" dirty="0" smtClean="0"/>
              <a:t> в значении будущего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599004"/>
            <a:ext cx="7488832" cy="50622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0070C0"/>
                </a:solidFill>
              </a:rPr>
              <a:t>Present Continuous. </a:t>
            </a:r>
            <a:r>
              <a:rPr lang="ru-RU" sz="3200" b="1" dirty="0" smtClean="0">
                <a:solidFill>
                  <a:schemeClr val="tx1"/>
                </a:solidFill>
              </a:rPr>
              <a:t>Формообразование </a:t>
            </a:r>
            <a:endParaRPr lang="en-US" sz="32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3200" b="1" dirty="0" smtClean="0">
                <a:solidFill>
                  <a:srgbClr val="0070C0"/>
                </a:solidFill>
              </a:rPr>
              <a:t>To be</a:t>
            </a:r>
            <a:r>
              <a:rPr lang="ru-RU" sz="3200" b="1" dirty="0" smtClean="0">
                <a:solidFill>
                  <a:srgbClr val="0070C0"/>
                </a:solidFill>
              </a:rPr>
              <a:t>  +   </a:t>
            </a:r>
            <a:r>
              <a:rPr lang="en-US" sz="3200" b="1" dirty="0" err="1" smtClean="0">
                <a:solidFill>
                  <a:srgbClr val="FF0000"/>
                </a:solidFill>
              </a:rPr>
              <a:t>Ving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3200" b="1" dirty="0" smtClean="0">
                <a:solidFill>
                  <a:schemeClr val="tx1"/>
                </a:solidFill>
              </a:rPr>
              <a:t>Употребление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200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chemeClr val="tx1"/>
                </a:solidFill>
              </a:rPr>
              <a:t>Д</a:t>
            </a:r>
            <a:r>
              <a:rPr lang="ru-RU" sz="2800" b="1" dirty="0" smtClean="0">
                <a:solidFill>
                  <a:schemeClr val="tx1"/>
                </a:solidFill>
              </a:rPr>
              <a:t>оговоренность на ближайшее будущее.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Например:</a:t>
            </a:r>
            <a:r>
              <a:rPr lang="ru-RU" sz="2800" b="1" dirty="0" smtClean="0">
                <a:solidFill>
                  <a:schemeClr val="tx1"/>
                </a:solidFill>
              </a:rPr>
              <a:t> </a:t>
            </a:r>
            <a:endParaRPr lang="en-US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I</a:t>
            </a:r>
            <a:r>
              <a:rPr lang="en-US" sz="2800" b="1" dirty="0" smtClean="0">
                <a:solidFill>
                  <a:srgbClr val="0070C0"/>
                </a:solidFill>
              </a:rPr>
              <a:t>’m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throwing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dirty="0" smtClean="0">
                <a:solidFill>
                  <a:schemeClr val="tx1"/>
                </a:solidFill>
              </a:rPr>
              <a:t>a 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surprise party for 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my brother on Saturday.</a:t>
            </a:r>
            <a:endParaRPr lang="ru-RU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39644" y="2852936"/>
            <a:ext cx="4092416" cy="272721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615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4. Be going to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599004"/>
            <a:ext cx="7488832" cy="50622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0070C0"/>
                </a:solidFill>
              </a:rPr>
              <a:t>Be going to. </a:t>
            </a:r>
            <a:r>
              <a:rPr lang="ru-RU" sz="3200" b="1" dirty="0" smtClean="0">
                <a:solidFill>
                  <a:schemeClr val="tx1"/>
                </a:solidFill>
              </a:rPr>
              <a:t>Формообразование </a:t>
            </a:r>
            <a:endParaRPr lang="en-US" sz="32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3200" b="1" dirty="0" smtClean="0">
                <a:solidFill>
                  <a:srgbClr val="0070C0"/>
                </a:solidFill>
              </a:rPr>
              <a:t>To be</a:t>
            </a:r>
            <a:r>
              <a:rPr lang="ru-RU" sz="3200" b="1" dirty="0" smtClean="0">
                <a:solidFill>
                  <a:srgbClr val="0070C0"/>
                </a:solidFill>
              </a:rPr>
              <a:t>  +  </a:t>
            </a:r>
            <a:r>
              <a:rPr lang="en-US" sz="3200" b="1" dirty="0" smtClean="0">
                <a:solidFill>
                  <a:srgbClr val="0070C0"/>
                </a:solidFill>
              </a:rPr>
              <a:t>going to + </a:t>
            </a:r>
            <a:r>
              <a:rPr lang="en-US" sz="3200" b="1" dirty="0" smtClean="0">
                <a:solidFill>
                  <a:srgbClr val="FF0000"/>
                </a:solidFill>
              </a:rPr>
              <a:t>V</a:t>
            </a:r>
          </a:p>
          <a:p>
            <a:pPr marL="0" indent="0">
              <a:buNone/>
            </a:pPr>
            <a:r>
              <a:rPr lang="ru-RU" sz="3200" b="1" dirty="0" smtClean="0">
                <a:solidFill>
                  <a:schemeClr val="tx1"/>
                </a:solidFill>
              </a:rPr>
              <a:t>Употребление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200" b="1" dirty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Планы на </a:t>
            </a:r>
            <a:r>
              <a:rPr lang="ru-RU" sz="2800" b="1" dirty="0">
                <a:solidFill>
                  <a:schemeClr val="tx1"/>
                </a:solidFill>
              </a:rPr>
              <a:t>б</a:t>
            </a:r>
            <a:r>
              <a:rPr lang="ru-RU" sz="2800" b="1" dirty="0" smtClean="0">
                <a:solidFill>
                  <a:schemeClr val="tx1"/>
                </a:solidFill>
              </a:rPr>
              <a:t>удущее.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Например: </a:t>
            </a:r>
            <a:r>
              <a:rPr lang="en-US" dirty="0" smtClean="0">
                <a:solidFill>
                  <a:schemeClr val="tx1"/>
                </a:solidFill>
              </a:rPr>
              <a:t>Ivan </a:t>
            </a:r>
            <a:r>
              <a:rPr lang="en-US" b="1" dirty="0" smtClean="0">
                <a:solidFill>
                  <a:srgbClr val="0070C0"/>
                </a:solidFill>
              </a:rPr>
              <a:t>is going to </a:t>
            </a:r>
            <a:r>
              <a:rPr lang="en-US" b="1" dirty="0" smtClean="0">
                <a:solidFill>
                  <a:srgbClr val="FF0000"/>
                </a:solidFill>
              </a:rPr>
              <a:t>join</a:t>
            </a:r>
            <a:r>
              <a:rPr lang="en-US" dirty="0" smtClean="0">
                <a:solidFill>
                  <a:schemeClr val="tx1"/>
                </a:solidFill>
              </a:rPr>
              <a:t> a boxing club soon.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</a:rPr>
              <a:t>Прогноз, основанный на том, что мы видим или знаем.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Например: </a:t>
            </a: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Look out! You </a:t>
            </a:r>
            <a:r>
              <a:rPr lang="en-US" b="1" dirty="0" smtClean="0">
                <a:solidFill>
                  <a:srgbClr val="0070C0"/>
                </a:solidFill>
              </a:rPr>
              <a:t>are going to </a:t>
            </a:r>
            <a:r>
              <a:rPr lang="en-US" b="1" dirty="0" smtClean="0">
                <a:solidFill>
                  <a:srgbClr val="FF0000"/>
                </a:solidFill>
              </a:rPr>
              <a:t>step</a:t>
            </a:r>
            <a:r>
              <a:rPr lang="en-US" dirty="0" smtClean="0">
                <a:solidFill>
                  <a:schemeClr val="tx1"/>
                </a:solidFill>
              </a:rPr>
              <a:t> on the cat’s tail!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3" b="11290"/>
          <a:stretch/>
        </p:blipFill>
        <p:spPr>
          <a:xfrm>
            <a:off x="6444208" y="1412776"/>
            <a:ext cx="2452637" cy="168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0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276</TotalTime>
  <Words>371</Words>
  <Application>Microsoft Office PowerPoint</Application>
  <PresentationFormat>Экран (4:3)</PresentationFormat>
  <Paragraphs>70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NewsPrint</vt:lpstr>
      <vt:lpstr>Способы выражения значения будущего</vt:lpstr>
      <vt:lpstr>Способы выражения значения будущего </vt:lpstr>
      <vt:lpstr>1. Future Tenses</vt:lpstr>
      <vt:lpstr>1. Future Tenses</vt:lpstr>
      <vt:lpstr>1. Future Tenses</vt:lpstr>
      <vt:lpstr>1. Future Tenses</vt:lpstr>
      <vt:lpstr>1. Future Tenses</vt:lpstr>
      <vt:lpstr>1. Future Tenses</vt:lpstr>
      <vt:lpstr>2. Present Simple в значении будущего</vt:lpstr>
      <vt:lpstr>3. Present Continuous в значении будущего</vt:lpstr>
      <vt:lpstr>4. Be going to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Неопределенный артикль</dc:title>
  <dc:creator>сергеев</dc:creator>
  <cp:lastModifiedBy>сергеев</cp:lastModifiedBy>
  <cp:revision>27</cp:revision>
  <dcterms:created xsi:type="dcterms:W3CDTF">2020-12-07T15:04:15Z</dcterms:created>
  <dcterms:modified xsi:type="dcterms:W3CDTF">2020-12-14T17:21:12Z</dcterms:modified>
</cp:coreProperties>
</file>