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8" r:id="rId3"/>
    <p:sldId id="258" r:id="rId4"/>
    <p:sldId id="257" r:id="rId5"/>
    <p:sldId id="263" r:id="rId6"/>
    <p:sldId id="264" r:id="rId7"/>
    <p:sldId id="262" r:id="rId8"/>
    <p:sldId id="271" r:id="rId9"/>
    <p:sldId id="269" r:id="rId10"/>
    <p:sldId id="276" r:id="rId11"/>
    <p:sldId id="277" r:id="rId12"/>
    <p:sldId id="278" r:id="rId13"/>
    <p:sldId id="279" r:id="rId14"/>
    <p:sldId id="285" r:id="rId15"/>
    <p:sldId id="287" r:id="rId16"/>
    <p:sldId id="286" r:id="rId17"/>
    <p:sldId id="29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55" autoAdjust="0"/>
    <p:restoredTop sz="85932" autoAdjust="0"/>
  </p:normalViewPr>
  <p:slideViewPr>
    <p:cSldViewPr>
      <p:cViewPr>
        <p:scale>
          <a:sx n="50" d="100"/>
          <a:sy n="50" d="100"/>
        </p:scale>
        <p:origin x="-1680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CB4CA-964B-44A7-8664-D53E8B761314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181D6-2CD2-46B7-A465-38F4406BFA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15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181D6-2CD2-46B7-A465-38F4406BFA0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FFC97-9079-4BFB-9C49-4CA601FA48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D34FE-C00D-4A6D-A9F4-736F9D507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3295E-1DC7-4402-8EE7-6E4688FE7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15B44-3C83-45B7-B926-5A9C02D72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D2FC2-8455-40E5-BBC1-3663046A8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0555B-1775-42CA-B01E-7438C34D9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7554-A515-49F6-97A4-45C3F32650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66C59-AD81-41AA-91B7-8B2721A29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3E432-B841-45A3-B712-E98FCEE073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652B4-E8FF-4EA8-A574-790201201E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380DD-34DE-4B9A-9421-9C62FA809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55640BD-66BE-4EA4-9B2A-4CBE3A58E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85786" y="2071678"/>
            <a:ext cx="7772400" cy="2643206"/>
          </a:xfrm>
        </p:spPr>
        <p:txBody>
          <a:bodyPr/>
          <a:lstStyle/>
          <a:p>
            <a:pPr eaLnBrk="1" hangingPunct="1"/>
            <a:r>
              <a:rPr lang="ru-RU" sz="5400" b="1" dirty="0" smtClean="0"/>
              <a:t>Использование инфинитива и </a:t>
            </a:r>
            <a:br>
              <a:rPr lang="ru-RU" sz="5400" b="1" dirty="0" smtClean="0"/>
            </a:br>
            <a:r>
              <a:rPr lang="en-US" sz="5400" b="1" dirty="0" err="1" smtClean="0"/>
              <a:t>ing</a:t>
            </a:r>
            <a:r>
              <a:rPr lang="ru-RU" sz="5400" b="1" dirty="0"/>
              <a:t>-</a:t>
            </a:r>
            <a:r>
              <a:rPr lang="ru-RU" sz="5400" b="1" dirty="0" smtClean="0"/>
              <a:t>формы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глагола</a:t>
            </a:r>
            <a:endParaRPr lang="ru-RU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928670"/>
            <a:ext cx="6215106" cy="890606"/>
          </a:xfrm>
        </p:spPr>
        <p:txBody>
          <a:bodyPr/>
          <a:lstStyle/>
          <a:p>
            <a:r>
              <a:rPr lang="ru-RU" sz="3600" b="1" dirty="0" smtClean="0"/>
              <a:t>Примечание:</a:t>
            </a:r>
            <a:br>
              <a:rPr lang="ru-RU" sz="3600" b="1" dirty="0" smtClean="0"/>
            </a:br>
            <a:r>
              <a:rPr lang="ru-RU" b="1" dirty="0" smtClean="0"/>
              <a:t>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072494" cy="3859211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			</a:t>
            </a:r>
            <a:r>
              <a:rPr lang="en-US" sz="3200" dirty="0" smtClean="0"/>
              <a:t>	</a:t>
            </a:r>
            <a:r>
              <a:rPr lang="ru-RU" sz="3200" dirty="0" smtClean="0"/>
              <a:t>Если два инфинитива с частицей </a:t>
            </a:r>
            <a:r>
              <a:rPr lang="en-US" sz="3200" dirty="0" smtClean="0"/>
              <a:t>to </a:t>
            </a:r>
            <a:r>
              <a:rPr lang="ru-RU" sz="3200" dirty="0" smtClean="0"/>
              <a:t>соединены союзами </a:t>
            </a:r>
            <a:r>
              <a:rPr lang="en-US" sz="3200" dirty="0" smtClean="0"/>
              <a:t>and/or</a:t>
            </a:r>
            <a:r>
              <a:rPr lang="ru-RU" sz="3200" dirty="0" smtClean="0"/>
              <a:t>, то частица </a:t>
            </a:r>
            <a:r>
              <a:rPr lang="en-US" sz="3200" dirty="0" smtClean="0"/>
              <a:t>to </a:t>
            </a:r>
            <a:r>
              <a:rPr lang="ru-RU" sz="3200" dirty="0" smtClean="0"/>
              <a:t>второго опускается</a:t>
            </a:r>
            <a:endParaRPr lang="ru-RU" sz="32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596" y="3714752"/>
            <a:ext cx="8429684" cy="23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would like to go to Paris and see the museums.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00166" y="2071678"/>
            <a:ext cx="6643734" cy="2643206"/>
          </a:xfrm>
        </p:spPr>
        <p:txBody>
          <a:bodyPr/>
          <a:lstStyle/>
          <a:p>
            <a:pPr eaLnBrk="1" hangingPunct="1"/>
            <a:r>
              <a:rPr lang="ru-RU" sz="5400" b="1" dirty="0" smtClean="0"/>
              <a:t>Инфинитив без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ru-RU" sz="5400" b="1" dirty="0" smtClean="0"/>
              <a:t>частицы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to</a:t>
            </a:r>
            <a:br>
              <a:rPr lang="en-US" sz="5400" b="1" dirty="0" smtClean="0"/>
            </a:br>
            <a:r>
              <a:rPr lang="ru-RU" sz="5400" b="1" dirty="0" smtClean="0"/>
              <a:t>употребляется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6766" cy="1033482"/>
          </a:xfrm>
        </p:spPr>
        <p:txBody>
          <a:bodyPr/>
          <a:lstStyle/>
          <a:p>
            <a:r>
              <a:rPr lang="ru-RU" sz="3600" b="1" dirty="0" smtClean="0"/>
              <a:t>После модальных глаголов</a:t>
            </a:r>
            <a:r>
              <a:rPr lang="en-GB" sz="3600" b="1" dirty="0" smtClean="0"/>
              <a:t>: can, </a:t>
            </a:r>
            <a:br>
              <a:rPr lang="en-GB" sz="3600" b="1" dirty="0" smtClean="0"/>
            </a:br>
            <a:r>
              <a:rPr lang="en-GB" sz="3600" b="1" dirty="0" smtClean="0"/>
              <a:t>must, may, will, etc.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928802"/>
            <a:ext cx="7177110" cy="3768733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Примеры:</a:t>
            </a:r>
            <a:endParaRPr lang="en-US" sz="3200" b="1" dirty="0" smtClean="0"/>
          </a:p>
          <a:p>
            <a:pPr>
              <a:buNone/>
            </a:pPr>
            <a:endParaRPr lang="ru-RU" sz="1200" b="1" dirty="0" smtClean="0"/>
          </a:p>
          <a:p>
            <a:r>
              <a:rPr lang="en-US" sz="3200" dirty="0" smtClean="0"/>
              <a:t>I</a:t>
            </a:r>
            <a:r>
              <a:rPr lang="ru-RU" sz="3200" dirty="0" smtClean="0"/>
              <a:t> </a:t>
            </a:r>
            <a:r>
              <a:rPr lang="en-US" sz="3200" dirty="0" smtClean="0"/>
              <a:t>can speak English very </a:t>
            </a:r>
            <a:r>
              <a:rPr lang="en-US" sz="3200" dirty="0" smtClean="0"/>
              <a:t>well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>
              <a:buNone/>
            </a:pPr>
            <a:endParaRPr lang="en-US" sz="900" dirty="0" smtClean="0"/>
          </a:p>
          <a:p>
            <a:r>
              <a:rPr lang="en-US" sz="3200" dirty="0" smtClean="0"/>
              <a:t>She mustn’t go there!</a:t>
            </a:r>
          </a:p>
          <a:p>
            <a:endParaRPr lang="en-US" sz="900" dirty="0" smtClean="0"/>
          </a:p>
          <a:p>
            <a:r>
              <a:rPr lang="en-US" sz="3200" dirty="0" smtClean="0"/>
              <a:t>You should do your </a:t>
            </a:r>
            <a:r>
              <a:rPr lang="en-US" sz="3200" dirty="0" smtClean="0"/>
              <a:t>homework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pic>
        <p:nvPicPr>
          <p:cNvPr id="7" name="Picture 6" descr="http://gif-smail.ucoz.ru/_ph/52/2/36406985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4653136"/>
            <a:ext cx="3000398" cy="1980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В глагольных выражениях </a:t>
            </a:r>
            <a:r>
              <a:rPr lang="en-US" sz="3600" b="1" dirty="0" smtClean="0"/>
              <a:t>verb + </a:t>
            </a:r>
            <a:r>
              <a:rPr lang="en-US" sz="3600" b="1" dirty="0" err="1" smtClean="0"/>
              <a:t>smb</a:t>
            </a:r>
            <a:r>
              <a:rPr lang="en-US" sz="3600" b="1" dirty="0" smtClean="0"/>
              <a:t> + -</a:t>
            </a:r>
            <a:r>
              <a:rPr lang="en-US" sz="3600" b="1" dirty="0" err="1" smtClean="0"/>
              <a:t>inf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1928802"/>
            <a:ext cx="7500990" cy="1785950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Глаголы такие как:</a:t>
            </a:r>
            <a:endParaRPr lang="ru-RU" sz="1000" b="1" dirty="0" smtClean="0"/>
          </a:p>
          <a:p>
            <a:pPr marL="180000">
              <a:spcBef>
                <a:spcPts val="0"/>
              </a:spcBef>
              <a:buNone/>
            </a:pPr>
            <a:r>
              <a:rPr lang="ru-RU" sz="3200" dirty="0" smtClean="0"/>
              <a:t>   </a:t>
            </a:r>
            <a:endParaRPr lang="ru-RU" sz="3200" dirty="0"/>
          </a:p>
        </p:txBody>
      </p:sp>
      <p:pic>
        <p:nvPicPr>
          <p:cNvPr id="19458" name="Picture 2" descr="анимация школьной доск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85720" y="1357298"/>
            <a:ext cx="1826841" cy="2201353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71472" y="3857628"/>
            <a:ext cx="8215370" cy="194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b="1" kern="0" dirty="0" smtClean="0">
                <a:solidFill>
                  <a:schemeClr val="tx2"/>
                </a:solidFill>
                <a:latin typeface="+mn-lt"/>
              </a:rPr>
              <a:t>Примеры:</a:t>
            </a: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let him travel on his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own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She heard her playing the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piano</a:t>
            </a:r>
            <a:r>
              <a:rPr lang="ru-RU" sz="3200" kern="0" dirty="0" smtClean="0">
                <a:solidFill>
                  <a:schemeClr val="tx2"/>
                </a:solidFill>
                <a:latin typeface="+mn-lt"/>
              </a:rPr>
              <a:t>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03847" y="2564904"/>
          <a:ext cx="5328594" cy="204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6198"/>
                <a:gridCol w="1776198"/>
                <a:gridCol w="1776198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Let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Make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See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Hear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Feel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3200" dirty="0" smtClean="0">
                        <a:solidFill>
                          <a:schemeClr val="tx2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sz="320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00166" y="2071678"/>
            <a:ext cx="6643734" cy="2643206"/>
          </a:xfrm>
        </p:spPr>
        <p:txBody>
          <a:bodyPr/>
          <a:lstStyle/>
          <a:p>
            <a:pPr eaLnBrk="1" hangingPunct="1"/>
            <a:r>
              <a:rPr lang="ru-RU" sz="5400" b="1" dirty="0" smtClean="0"/>
              <a:t>Использование </a:t>
            </a:r>
            <a:r>
              <a:rPr lang="en-US" sz="5400" b="1" dirty="0" err="1" smtClean="0"/>
              <a:t>ing</a:t>
            </a:r>
            <a:r>
              <a:rPr lang="ru-RU" sz="5400" b="1" dirty="0"/>
              <a:t>-</a:t>
            </a:r>
            <a:r>
              <a:rPr lang="ru-RU" sz="5400" b="1" dirty="0" smtClean="0"/>
              <a:t>формы </a:t>
            </a:r>
            <a:r>
              <a:rPr lang="ru-RU" sz="5400" b="1" dirty="0" smtClean="0"/>
              <a:t>глагола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 качестве подлежащего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928802"/>
            <a:ext cx="7319986" cy="4197361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Примеры:</a:t>
            </a:r>
            <a:endParaRPr lang="en-US" sz="32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spcAft>
                <a:spcPts val="600"/>
              </a:spcAft>
            </a:pPr>
            <a:r>
              <a:rPr lang="en-US" sz="3200" dirty="0" smtClean="0"/>
              <a:t>Exercising is good for your </a:t>
            </a:r>
            <a:r>
              <a:rPr lang="en-US" sz="3200" dirty="0" smtClean="0"/>
              <a:t>health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>
              <a:spcAft>
                <a:spcPts val="600"/>
              </a:spcAft>
            </a:pPr>
            <a:r>
              <a:rPr lang="en-US" sz="3200" dirty="0" smtClean="0"/>
              <a:t>Knowing different languages will help us in the </a:t>
            </a:r>
            <a:r>
              <a:rPr lang="en-US" sz="3200" dirty="0" smtClean="0"/>
              <a:t>future</a:t>
            </a:r>
            <a:r>
              <a:rPr lang="ru-RU" sz="3200" dirty="0" smtClean="0"/>
              <a:t>.</a:t>
            </a:r>
            <a:r>
              <a:rPr lang="en-US" sz="3200" dirty="0" smtClean="0"/>
              <a:t> </a:t>
            </a:r>
            <a:endParaRPr lang="ru-RU" sz="3200" dirty="0"/>
          </a:p>
        </p:txBody>
      </p:sp>
      <p:pic>
        <p:nvPicPr>
          <p:cNvPr id="1026" name="Picture 2" descr="http://www.coollady.ru/puc/3/shkola/b/20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786322"/>
            <a:ext cx="1714512" cy="18599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анимация алгебр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08305" flipH="1">
            <a:off x="371907" y="1787903"/>
            <a:ext cx="2643209" cy="16668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643834" cy="1143000"/>
          </a:xfrm>
        </p:spPr>
        <p:txBody>
          <a:bodyPr/>
          <a:lstStyle/>
          <a:p>
            <a:r>
              <a:rPr lang="ru-RU" sz="3600" b="1" dirty="0" smtClean="0"/>
              <a:t>После глаголов, выражающих общее предпочтение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1785927"/>
            <a:ext cx="4605342" cy="2286016"/>
          </a:xfrm>
        </p:spPr>
        <p:txBody>
          <a:bodyPr/>
          <a:lstStyle/>
          <a:p>
            <a:pPr>
              <a:buNone/>
            </a:pPr>
            <a:r>
              <a:rPr lang="en-US" sz="3200" b="1" dirty="0" smtClean="0"/>
              <a:t> </a:t>
            </a:r>
            <a:r>
              <a:rPr lang="ru-RU" sz="3200" b="1" dirty="0" smtClean="0"/>
              <a:t>Глаголы такие как:</a:t>
            </a:r>
            <a:endParaRPr lang="ru-RU" sz="1000" b="1" dirty="0" smtClean="0"/>
          </a:p>
          <a:p>
            <a:r>
              <a:rPr lang="en-US" sz="3200" dirty="0"/>
              <a:t>l</a:t>
            </a:r>
            <a:r>
              <a:rPr lang="en-US" sz="3200" dirty="0" smtClean="0"/>
              <a:t>ove</a:t>
            </a:r>
            <a:endParaRPr lang="en-US" sz="3200" dirty="0" smtClean="0"/>
          </a:p>
          <a:p>
            <a:r>
              <a:rPr lang="en-US" sz="3200" dirty="0"/>
              <a:t>l</a:t>
            </a:r>
            <a:r>
              <a:rPr lang="en-US" sz="3200" dirty="0" smtClean="0"/>
              <a:t>ike</a:t>
            </a:r>
            <a:endParaRPr lang="en-US" sz="3200" dirty="0" smtClean="0"/>
          </a:p>
          <a:p>
            <a:r>
              <a:rPr lang="en-US" sz="3200" dirty="0"/>
              <a:t>e</a:t>
            </a:r>
            <a:r>
              <a:rPr lang="en-US" sz="3200" dirty="0" smtClean="0"/>
              <a:t>njoy</a:t>
            </a:r>
            <a:endParaRPr lang="ru-RU" sz="32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642910" y="3786190"/>
            <a:ext cx="7891490" cy="2339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b="1" kern="0" dirty="0" smtClean="0">
                <a:solidFill>
                  <a:schemeClr val="tx2"/>
                </a:solidFill>
                <a:latin typeface="+mn-lt"/>
              </a:rPr>
              <a:t>Примеры:</a:t>
            </a:r>
            <a:endParaRPr lang="en-US" sz="3200" b="1" kern="0" dirty="0" smtClean="0">
              <a:solidFill>
                <a:schemeClr val="tx2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1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Brian prefers walking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alone</a:t>
            </a:r>
            <a:r>
              <a:rPr lang="ru-RU" sz="3200" kern="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sz="3200" kern="0" dirty="0" smtClean="0">
              <a:solidFill>
                <a:schemeClr val="tx2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n-US" sz="500" kern="0" dirty="0" smtClean="0">
              <a:solidFill>
                <a:schemeClr val="tx2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Alice likes playing the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piano</a:t>
            </a:r>
            <a:r>
              <a:rPr lang="ru-RU" sz="3200" kern="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sz="3200" kern="0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4786314" y="2357430"/>
            <a:ext cx="460534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>
                <a:solidFill>
                  <a:schemeClr val="tx2"/>
                </a:solidFill>
                <a:latin typeface="+mn-lt"/>
              </a:rPr>
              <a:t>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>
                <a:solidFill>
                  <a:schemeClr val="tx2"/>
                </a:solidFill>
                <a:latin typeface="+mn-lt"/>
              </a:rPr>
              <a:t>d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islike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>
                <a:solidFill>
                  <a:schemeClr val="tx2"/>
                </a:solidFill>
                <a:latin typeface="+mn-lt"/>
              </a:rPr>
              <a:t>h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ate </a:t>
            </a:r>
            <a:endParaRPr lang="ru-RU" sz="3200" kern="0" dirty="0" smtClean="0">
              <a:solidFill>
                <a:schemeClr val="tx2"/>
              </a:solidFill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etc.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6672"/>
            <a:ext cx="8104984" cy="1143000"/>
          </a:xfrm>
        </p:spPr>
        <p:txBody>
          <a:bodyPr/>
          <a:lstStyle/>
          <a:p>
            <a:r>
              <a:rPr lang="ru-RU" sz="3600" b="1" dirty="0" smtClean="0"/>
              <a:t>После выражений</a:t>
            </a:r>
            <a:r>
              <a:rPr lang="en-US" sz="3600" b="1" dirty="0" smtClean="0"/>
              <a:t>,</a:t>
            </a:r>
            <a:r>
              <a:rPr lang="ru-RU" sz="3600" b="1" dirty="0" smtClean="0"/>
              <a:t> </a:t>
            </a:r>
            <a:r>
              <a:rPr lang="ru-RU" sz="3600" b="1" dirty="0" smtClean="0"/>
              <a:t>таких</a:t>
            </a:r>
            <a:r>
              <a:rPr lang="en-US" sz="3600" b="1" dirty="0" smtClean="0"/>
              <a:t>  </a:t>
            </a:r>
            <a:r>
              <a:rPr lang="ru-RU" sz="3600" b="1" dirty="0" smtClean="0"/>
              <a:t> </a:t>
            </a:r>
            <a:r>
              <a:rPr lang="ru-RU" sz="3600" b="1" dirty="0" smtClean="0"/>
              <a:t>как:</a:t>
            </a:r>
            <a:r>
              <a:rPr lang="en-US" sz="3600" b="1" dirty="0" smtClean="0"/>
              <a:t> </a:t>
            </a:r>
            <a:endParaRPr lang="ru-RU" sz="3600" b="1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71472" y="3643314"/>
            <a:ext cx="8215370" cy="194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b="1" kern="0" dirty="0" smtClean="0">
                <a:solidFill>
                  <a:schemeClr val="tx2"/>
                </a:solidFill>
                <a:latin typeface="+mn-lt"/>
              </a:rPr>
              <a:t>Примеры:</a:t>
            </a: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I have difficulty (in) understanding what he says.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kern="0" noProof="0" dirty="0" smtClean="0">
                <a:solidFill>
                  <a:schemeClr val="tx2"/>
                </a:solidFill>
                <a:latin typeface="+mn-lt"/>
              </a:rPr>
              <a:t>is looking forward to going to London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.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7474"/>
              </p:ext>
            </p:extLst>
          </p:nvPr>
        </p:nvGraphicFramePr>
        <p:xfrm>
          <a:off x="807255" y="1700808"/>
          <a:ext cx="7743804" cy="204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7301"/>
                <a:gridCol w="2398604"/>
                <a:gridCol w="3327899"/>
              </a:tblGrid>
              <a:tr h="17093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Can’t </a:t>
                      </a: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help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It’s no </a:t>
                      </a: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use</a:t>
                      </a:r>
                      <a:endParaRPr lang="ru-RU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en-US" sz="32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320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Have difficulty (in)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Look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</a:rPr>
                        <a:t> forward to</a:t>
                      </a:r>
                      <a:endParaRPr lang="en-US" sz="3200" dirty="0" smtClean="0">
                        <a:solidFill>
                          <a:schemeClr val="tx2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3200" dirty="0" smtClean="0">
                          <a:solidFill>
                            <a:schemeClr val="tx2"/>
                          </a:solidFill>
                        </a:rPr>
                        <a:t>Be</a:t>
                      </a:r>
                      <a:r>
                        <a:rPr lang="en-US" sz="3200" baseline="0" dirty="0" smtClean="0">
                          <a:solidFill>
                            <a:schemeClr val="tx2"/>
                          </a:solidFill>
                        </a:rPr>
                        <a:t> used to</a:t>
                      </a:r>
                      <a:endParaRPr lang="ru-RU" sz="3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00166" y="2071678"/>
            <a:ext cx="6643734" cy="2643206"/>
          </a:xfrm>
        </p:spPr>
        <p:txBody>
          <a:bodyPr/>
          <a:lstStyle/>
          <a:p>
            <a:pPr eaLnBrk="1" hangingPunct="1"/>
            <a:r>
              <a:rPr lang="ru-RU" sz="5400" b="1" dirty="0" smtClean="0"/>
              <a:t>Инфинитив с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ru-RU" sz="5400" b="1" dirty="0" smtClean="0"/>
              <a:t>частицей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to</a:t>
            </a:r>
            <a:br>
              <a:rPr lang="en-US" sz="5400" b="1" dirty="0" smtClean="0"/>
            </a:br>
            <a:r>
              <a:rPr lang="ru-RU" sz="5400" b="1" dirty="0" smtClean="0"/>
              <a:t>употребляется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Для выражения цели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928802"/>
            <a:ext cx="7319986" cy="4197361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Примеры:</a:t>
            </a:r>
            <a:endParaRPr lang="en-US" sz="3200" b="1" dirty="0" smtClean="0"/>
          </a:p>
          <a:p>
            <a:pPr>
              <a:buNone/>
            </a:pPr>
            <a:endParaRPr lang="ru-RU" sz="3200" b="1" dirty="0" smtClean="0"/>
          </a:p>
          <a:p>
            <a:pPr>
              <a:spcAft>
                <a:spcPts val="600"/>
              </a:spcAft>
            </a:pPr>
            <a:r>
              <a:rPr lang="en-US" sz="3200" dirty="0" smtClean="0"/>
              <a:t>She went to the supermarket to buy some </a:t>
            </a:r>
            <a:r>
              <a:rPr lang="en-US" sz="3200" dirty="0" smtClean="0"/>
              <a:t>cheese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>
              <a:spcAft>
                <a:spcPts val="600"/>
              </a:spcAft>
            </a:pPr>
            <a:r>
              <a:rPr lang="en-US" sz="3200" dirty="0" smtClean="0"/>
              <a:t>You’re going to Moscow to visit your </a:t>
            </a:r>
            <a:r>
              <a:rPr lang="en-US" sz="3200" dirty="0" smtClean="0"/>
              <a:t>brother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715404" cy="1643074"/>
          </a:xfrm>
        </p:spPr>
        <p:txBody>
          <a:bodyPr/>
          <a:lstStyle/>
          <a:p>
            <a:pPr eaLnBrk="1" hangingPunct="1"/>
            <a:r>
              <a:rPr lang="ru-RU" sz="3600" b="1" dirty="0" smtClean="0"/>
              <a:t>После глаголов, обозначающих отношение к будущему действию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835696" y="2143116"/>
            <a:ext cx="2093362" cy="178595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Manage</a:t>
            </a:r>
          </a:p>
          <a:p>
            <a:pPr eaLnBrk="1" hangingPunct="1">
              <a:defRPr/>
            </a:pPr>
            <a:r>
              <a:rPr lang="en-US" sz="3200" dirty="0" smtClean="0"/>
              <a:t>Decide</a:t>
            </a:r>
          </a:p>
          <a:p>
            <a:pPr eaLnBrk="1" hangingPunct="1">
              <a:defRPr/>
            </a:pPr>
            <a:r>
              <a:rPr lang="en-US" sz="3200" dirty="0" smtClean="0"/>
              <a:t>Offer </a:t>
            </a:r>
          </a:p>
          <a:p>
            <a:pPr eaLnBrk="1" hangingPunct="1">
              <a:defRPr/>
            </a:pPr>
            <a:endParaRPr lang="en-US" sz="3200" dirty="0" smtClean="0"/>
          </a:p>
          <a:p>
            <a:pPr eaLnBrk="1" hangingPunct="1">
              <a:buNone/>
              <a:defRPr/>
            </a:pPr>
            <a:endParaRPr lang="en-US" sz="3200" dirty="0" smtClean="0"/>
          </a:p>
          <a:p>
            <a:pPr eaLnBrk="1" hangingPunct="1">
              <a:defRPr/>
            </a:pPr>
            <a:endParaRPr lang="ru-RU" sz="3200" dirty="0" smtClean="0"/>
          </a:p>
        </p:txBody>
      </p:sp>
      <p:sp>
        <p:nvSpPr>
          <p:cNvPr id="7" name="Содержимое 5"/>
          <p:cNvSpPr txBox="1">
            <a:spLocks/>
          </p:cNvSpPr>
          <p:nvPr/>
        </p:nvSpPr>
        <p:spPr bwMode="auto">
          <a:xfrm>
            <a:off x="285720" y="5500702"/>
            <a:ext cx="78486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5"/>
          <p:cNvSpPr txBox="1">
            <a:spLocks/>
          </p:cNvSpPr>
          <p:nvPr/>
        </p:nvSpPr>
        <p:spPr bwMode="auto">
          <a:xfrm>
            <a:off x="3857620" y="2143116"/>
            <a:ext cx="207170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Promise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5"/>
          <p:cNvSpPr txBox="1">
            <a:spLocks/>
          </p:cNvSpPr>
          <p:nvPr/>
        </p:nvSpPr>
        <p:spPr bwMode="auto">
          <a:xfrm>
            <a:off x="5857884" y="2071678"/>
            <a:ext cx="292895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Expect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Help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etc.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5"/>
          <p:cNvSpPr txBox="1">
            <a:spLocks/>
          </p:cNvSpPr>
          <p:nvPr/>
        </p:nvSpPr>
        <p:spPr bwMode="auto">
          <a:xfrm>
            <a:off x="714348" y="3857628"/>
            <a:ext cx="9563112" cy="257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Примеры: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I expect him to be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here</a:t>
            </a:r>
            <a:r>
              <a:rPr lang="ru-RU" sz="3200" kern="0" dirty="0" smtClean="0">
                <a:solidFill>
                  <a:schemeClr val="tx2"/>
                </a:solidFill>
                <a:latin typeface="+mn-lt"/>
              </a:rPr>
              <a:t>.</a:t>
            </a:r>
            <a:endParaRPr lang="en-US" sz="3200" kern="0" dirty="0" smtClean="0">
              <a:solidFill>
                <a:schemeClr val="tx2"/>
              </a:solidFill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wanted to go to Moscow.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858280" cy="1143000"/>
          </a:xfrm>
        </p:spPr>
        <p:txBody>
          <a:bodyPr/>
          <a:lstStyle/>
          <a:p>
            <a:r>
              <a:rPr lang="ru-RU" sz="3600" b="1" dirty="0" smtClean="0"/>
              <a:t>Для выражения определенного </a:t>
            </a:r>
            <a:r>
              <a:rPr lang="ru-RU" sz="3600" b="1" dirty="0" smtClean="0"/>
              <a:t>предпочтения</a:t>
            </a:r>
            <a:r>
              <a:rPr lang="ru-RU" sz="3600" b="1" dirty="0" smtClean="0"/>
              <a:t>, после: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785926"/>
            <a:ext cx="4033838" cy="4340237"/>
          </a:xfrm>
        </p:spPr>
        <p:txBody>
          <a:bodyPr/>
          <a:lstStyle/>
          <a:p>
            <a:r>
              <a:rPr lang="en-US" sz="3200" dirty="0" smtClean="0"/>
              <a:t>like</a:t>
            </a:r>
            <a:endParaRPr lang="en-US" sz="3200" dirty="0" smtClean="0"/>
          </a:p>
          <a:p>
            <a:r>
              <a:rPr lang="en-US" sz="3200" dirty="0" smtClean="0"/>
              <a:t>prefer</a:t>
            </a:r>
          </a:p>
          <a:p>
            <a:r>
              <a:rPr lang="en-US" sz="3200" dirty="0" smtClean="0"/>
              <a:t>love</a:t>
            </a:r>
            <a:endParaRPr lang="ru-RU" sz="3200" dirty="0" smtClean="0"/>
          </a:p>
          <a:p>
            <a:r>
              <a:rPr lang="en-GB" sz="3200" dirty="0" smtClean="0"/>
              <a:t>don’t mind</a:t>
            </a:r>
          </a:p>
          <a:p>
            <a:r>
              <a:rPr lang="en-GB" sz="3200" dirty="0" smtClean="0"/>
              <a:t>can’t stand</a:t>
            </a:r>
            <a:endParaRPr lang="ru-RU" sz="32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683568" y="2996952"/>
            <a:ext cx="3744416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can’t stand to do this.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9072626" cy="1247796"/>
          </a:xfrm>
        </p:spPr>
        <p:txBody>
          <a:bodyPr/>
          <a:lstStyle/>
          <a:p>
            <a:r>
              <a:rPr lang="ru-RU" b="1" dirty="0" smtClean="0"/>
              <a:t> </a:t>
            </a:r>
            <a:r>
              <a:rPr lang="ru-RU" sz="3600" b="1" dirty="0" smtClean="0"/>
              <a:t>После прилагательных,    обозначающих чувства и </a:t>
            </a:r>
            <a:r>
              <a:rPr lang="ru-RU" sz="3600" b="1" dirty="0" smtClean="0"/>
              <a:t>эмоции</a:t>
            </a:r>
            <a:r>
              <a:rPr lang="en-US" sz="3600" b="1" dirty="0" smtClean="0"/>
              <a:t>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1857364"/>
            <a:ext cx="4643470" cy="4073525"/>
          </a:xfrm>
        </p:spPr>
        <p:txBody>
          <a:bodyPr/>
          <a:lstStyle/>
          <a:p>
            <a:r>
              <a:rPr lang="en-US" sz="3200" dirty="0" smtClean="0"/>
              <a:t>Lucky </a:t>
            </a:r>
            <a:endParaRPr lang="en-US" sz="3200" dirty="0" smtClean="0"/>
          </a:p>
          <a:p>
            <a:r>
              <a:rPr lang="en-US" sz="3200" dirty="0" smtClean="0"/>
              <a:t>Glad</a:t>
            </a:r>
          </a:p>
          <a:p>
            <a:r>
              <a:rPr lang="en-US" sz="3200" dirty="0" smtClean="0"/>
              <a:t>Sad </a:t>
            </a:r>
            <a:endParaRPr lang="en-US" sz="3200" dirty="0" smtClean="0"/>
          </a:p>
          <a:p>
            <a:r>
              <a:rPr lang="en-US" sz="3200" dirty="0" smtClean="0"/>
              <a:t>and </a:t>
            </a:r>
            <a:r>
              <a:rPr lang="en-US" sz="3200" dirty="0" smtClean="0"/>
              <a:t>etc.</a:t>
            </a:r>
            <a:endParaRPr lang="ru-RU" sz="3200" dirty="0"/>
          </a:p>
        </p:txBody>
      </p:sp>
      <p:pic>
        <p:nvPicPr>
          <p:cNvPr id="20482" name="Picture 2" descr="анимация школьная доск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18309">
            <a:off x="860864" y="2212512"/>
            <a:ext cx="2009775" cy="14668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28596" y="3857630"/>
            <a:ext cx="8715404" cy="2297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was sad to hear you were not feeling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well.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I’m glad to know you got an excellent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mark.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После прилагательных, описывающих проявление черт характера человека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916832"/>
            <a:ext cx="7500990" cy="1785950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Примечание:</a:t>
            </a:r>
            <a:endParaRPr lang="ru-RU" sz="1000" b="1" dirty="0" smtClean="0"/>
          </a:p>
          <a:p>
            <a:pPr marL="180000">
              <a:spcBef>
                <a:spcPts val="0"/>
              </a:spcBef>
              <a:buNone/>
            </a:pPr>
            <a:r>
              <a:rPr lang="ru-RU" sz="3200" dirty="0" smtClean="0"/>
              <a:t>   С прилагательными,</a:t>
            </a:r>
            <a:r>
              <a:rPr lang="en-US" sz="3200" dirty="0" smtClean="0"/>
              <a:t> </a:t>
            </a:r>
            <a:r>
              <a:rPr lang="ru-RU" sz="3200" dirty="0" smtClean="0"/>
              <a:t>описывающими</a:t>
            </a:r>
            <a:endParaRPr lang="en-US" sz="3200" dirty="0" smtClean="0"/>
          </a:p>
          <a:p>
            <a:pPr marL="180000">
              <a:spcBef>
                <a:spcPts val="0"/>
              </a:spcBef>
              <a:buNone/>
            </a:pPr>
            <a:r>
              <a:rPr lang="ru-RU" sz="3200" dirty="0" smtClean="0"/>
              <a:t>характер, используются безличные</a:t>
            </a:r>
            <a:endParaRPr lang="en-US" sz="3200" dirty="0" smtClean="0"/>
          </a:p>
          <a:p>
            <a:pPr marL="180000">
              <a:spcBef>
                <a:spcPts val="0"/>
              </a:spcBef>
              <a:buNone/>
            </a:pPr>
            <a:r>
              <a:rPr lang="ru-RU" sz="3200" dirty="0" smtClean="0"/>
              <a:t>конструкции</a:t>
            </a:r>
            <a:endParaRPr lang="ru-RU" sz="32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71472" y="3857628"/>
            <a:ext cx="8215370" cy="194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b="1" kern="0" dirty="0" smtClean="0">
                <a:solidFill>
                  <a:schemeClr val="tx2"/>
                </a:solidFill>
                <a:latin typeface="+mn-lt"/>
              </a:rPr>
              <a:t>Примеры:</a:t>
            </a: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was kind of you to lend me your laptop.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It was clever of him to warn us of the danger.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После </a:t>
            </a:r>
            <a:r>
              <a:rPr lang="en-US" sz="3600" b="1" dirty="0" smtClean="0"/>
              <a:t>too/enough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200" b="1" dirty="0" smtClean="0"/>
              <a:t>Примеры:</a:t>
            </a:r>
            <a:endParaRPr lang="en-US" sz="3200" b="1" dirty="0" smtClean="0"/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endParaRPr lang="ru-RU" sz="1800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200" dirty="0" smtClean="0"/>
              <a:t>He’s old enough to watch the </a:t>
            </a:r>
            <a:r>
              <a:rPr lang="en-US" sz="3200" dirty="0" smtClean="0"/>
              <a:t>film.</a:t>
            </a:r>
            <a:endParaRPr lang="en-US" sz="3200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200" dirty="0" smtClean="0"/>
              <a:t>Mary’s too young to go to this </a:t>
            </a:r>
            <a:r>
              <a:rPr lang="en-US" sz="3200" dirty="0" smtClean="0"/>
              <a:t>party.</a:t>
            </a:r>
            <a:endParaRPr lang="en-US" sz="32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22" name="Picture 2" descr="анимация книги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372200" y="4365104"/>
            <a:ext cx="2343109" cy="16764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716" y="548680"/>
            <a:ext cx="7285660" cy="1143000"/>
          </a:xfrm>
        </p:spPr>
        <p:txBody>
          <a:bodyPr/>
          <a:lstStyle/>
          <a:p>
            <a:r>
              <a:rPr lang="ru-RU" sz="3600" b="1" dirty="0" smtClean="0"/>
              <a:t>В устойчивых </a:t>
            </a:r>
            <a:r>
              <a:rPr lang="ru-RU" sz="3600" b="1" dirty="0" smtClean="0"/>
              <a:t>выражениях</a:t>
            </a:r>
            <a:r>
              <a:rPr lang="en-US" sz="3600" b="1" dirty="0"/>
              <a:t>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1505" y="1785927"/>
            <a:ext cx="7534300" cy="1785949"/>
          </a:xfrm>
        </p:spPr>
        <p:txBody>
          <a:bodyPr/>
          <a:lstStyle/>
          <a:p>
            <a:pPr>
              <a:buNone/>
            </a:pPr>
            <a:endParaRPr lang="ru-RU" sz="800" b="1" dirty="0" smtClean="0"/>
          </a:p>
          <a:p>
            <a:r>
              <a:rPr lang="en-US" sz="3200" dirty="0" smtClean="0"/>
              <a:t>To tell you the </a:t>
            </a:r>
            <a:r>
              <a:rPr lang="en-US" sz="3200" dirty="0" smtClean="0"/>
              <a:t>truth</a:t>
            </a:r>
          </a:p>
          <a:p>
            <a:r>
              <a:rPr lang="en-US" sz="3200" dirty="0" smtClean="0"/>
              <a:t>To be honest</a:t>
            </a:r>
          </a:p>
          <a:p>
            <a:pPr>
              <a:buNone/>
            </a:pPr>
            <a:endParaRPr lang="ru-RU" sz="3200" dirty="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429256" y="2571744"/>
            <a:ext cx="335758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sum up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begin with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642910" y="3714752"/>
            <a:ext cx="789149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b="1" kern="0" dirty="0" smtClean="0">
                <a:solidFill>
                  <a:schemeClr val="tx2"/>
                </a:solidFill>
                <a:latin typeface="+mn-lt"/>
              </a:rPr>
              <a:t>Примеры</a:t>
            </a:r>
            <a:r>
              <a:rPr lang="en-US" sz="3200" b="1" kern="0" dirty="0" smtClean="0">
                <a:solidFill>
                  <a:schemeClr val="tx2"/>
                </a:solidFill>
                <a:latin typeface="+mn-lt"/>
              </a:rPr>
              <a:t>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5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sum up, the government needs to take measures to deal with unemployment more </a:t>
            </a:r>
            <a:r>
              <a:rPr lang="en-US" sz="3200" kern="0" dirty="0" smtClean="0">
                <a:solidFill>
                  <a:schemeClr val="tx2"/>
                </a:solidFill>
                <a:latin typeface="+mn-lt"/>
              </a:rPr>
              <a:t>effective.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069046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10069046</Template>
  <TotalTime>1503</TotalTime>
  <Words>412</Words>
  <Application>Microsoft Office PowerPoint</Application>
  <PresentationFormat>Экран (4:3)</PresentationFormat>
  <Paragraphs>117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10069046</vt:lpstr>
      <vt:lpstr>Использование инфинитива и  ing-формы  глагола</vt:lpstr>
      <vt:lpstr>Инфинитив с  частицей  to употребляется</vt:lpstr>
      <vt:lpstr>Для выражения цели</vt:lpstr>
      <vt:lpstr>После глаголов, обозначающих отношение к будущему действию </vt:lpstr>
      <vt:lpstr>Для выражения определенного предпочтения, после:</vt:lpstr>
      <vt:lpstr> После прилагательных,    обозначающих чувства и эмоции:</vt:lpstr>
      <vt:lpstr>После прилагательных, описывающих проявление черт характера человека</vt:lpstr>
      <vt:lpstr>После too/enough</vt:lpstr>
      <vt:lpstr>В устойчивых выражениях:</vt:lpstr>
      <vt:lpstr>Примечание:  </vt:lpstr>
      <vt:lpstr>Инфинитив без  частицы to употребляется</vt:lpstr>
      <vt:lpstr>После модальных глаголов: can,  must, may, will, etc.</vt:lpstr>
      <vt:lpstr>В глагольных выражениях verb + smb + -inf </vt:lpstr>
      <vt:lpstr>Использование ing-формы глагола</vt:lpstr>
      <vt:lpstr>В качестве подлежащего</vt:lpstr>
      <vt:lpstr>После глаголов, выражающих общее предпочтение </vt:lpstr>
      <vt:lpstr>После выражений, таких   как: </vt:lpstr>
    </vt:vector>
  </TitlesOfParts>
  <Company>URTISI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сергеев</cp:lastModifiedBy>
  <cp:revision>207</cp:revision>
  <dcterms:created xsi:type="dcterms:W3CDTF">2011-08-18T13:52:20Z</dcterms:created>
  <dcterms:modified xsi:type="dcterms:W3CDTF">2020-11-12T10:50:43Z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