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43D23-CAB7-4222-B0C5-257A675D6505}" type="datetimeFigureOut">
              <a:rPr lang="ru-RU" smtClean="0"/>
              <a:pPr/>
              <a:t>14.04.2020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93F428-A2AD-48D5-8951-687EF1DDCCF5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txBody>
          <a:bodyPr>
            <a:noAutofit/>
          </a:bodyPr>
          <a:lstStyle/>
          <a:p>
            <a:r>
              <a:rPr lang="en-US" sz="9600" b="1" dirty="0" smtClean="0"/>
              <a:t>Passive Voice</a:t>
            </a:r>
            <a:endParaRPr lang="ru-RU" sz="9600" b="1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403648" y="3284984"/>
            <a:ext cx="6400800" cy="985664"/>
          </a:xfrm>
        </p:spPr>
        <p:txBody>
          <a:bodyPr/>
          <a:lstStyle/>
          <a:p>
            <a:r>
              <a:rPr lang="ru-RU" dirty="0" smtClean="0"/>
              <a:t>Значение, образование, </a:t>
            </a:r>
            <a:r>
              <a:rPr lang="ru-RU" dirty="0" smtClean="0"/>
              <a:t>времена</a:t>
            </a:r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79512" y="188640"/>
            <a:ext cx="8784976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2800" b="1" u="sng" dirty="0" smtClean="0">
                <a:solidFill>
                  <a:schemeClr val="tx2">
                    <a:lumMod val="50000"/>
                  </a:schemeClr>
                </a:solidFill>
              </a:rPr>
              <a:t>Страдательный залог</a:t>
            </a:r>
            <a:r>
              <a:rPr lang="ru-RU" sz="2800" b="1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ru-RU" sz="2800" b="1" dirty="0" smtClean="0">
                <a:solidFill>
                  <a:schemeClr val="tx2">
                    <a:lumMod val="50000"/>
                  </a:schemeClr>
                </a:solidFill>
              </a:rPr>
              <a:t>обозначает действие, которое объект (подлежащее) испытывает на себе со стороны другого объекта.</a:t>
            </a:r>
            <a:endParaRPr lang="ru-RU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179512" y="2276872"/>
            <a:ext cx="8784976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0000"/>
                </a:solidFill>
              </a:rPr>
              <a:t>My father</a:t>
            </a:r>
            <a:r>
              <a:rPr lang="ru-RU" sz="3600" b="1" i="1" dirty="0" smtClean="0">
                <a:solidFill>
                  <a:srgbClr val="000000"/>
                </a:solidFill>
              </a:rPr>
              <a:t>    </a:t>
            </a:r>
            <a:r>
              <a:rPr lang="en-US" sz="3600" b="1" i="1" dirty="0" smtClean="0">
                <a:solidFill>
                  <a:srgbClr val="000000"/>
                </a:solidFill>
              </a:rPr>
              <a:t> built </a:t>
            </a:r>
            <a:r>
              <a:rPr lang="ru-RU" sz="3600" b="1" i="1" dirty="0" smtClean="0">
                <a:solidFill>
                  <a:srgbClr val="000000"/>
                </a:solidFill>
              </a:rPr>
              <a:t> </a:t>
            </a:r>
            <a:r>
              <a:rPr lang="en-US" sz="3600" b="1" i="1" dirty="0" smtClean="0">
                <a:solidFill>
                  <a:srgbClr val="000000"/>
                </a:solidFill>
              </a:rPr>
              <a:t>a</a:t>
            </a:r>
            <a:r>
              <a:rPr lang="ru-RU" sz="3600" b="1" i="1" dirty="0" smtClean="0">
                <a:solidFill>
                  <a:srgbClr val="000000"/>
                </a:solidFill>
              </a:rPr>
              <a:t> </a:t>
            </a:r>
            <a:r>
              <a:rPr lang="en-US" sz="3600" b="1" i="1" dirty="0" smtClean="0">
                <a:solidFill>
                  <a:srgbClr val="000000"/>
                </a:solidFill>
              </a:rPr>
              <a:t> house.</a:t>
            </a:r>
            <a:endParaRPr lang="ru-RU" sz="3600" b="1" i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179512" y="1556792"/>
            <a:ext cx="69847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rgbClr val="FF0000"/>
                </a:solidFill>
              </a:rPr>
              <a:t>Active voice</a:t>
            </a:r>
            <a:r>
              <a:rPr lang="ru-RU" sz="4000" b="1" dirty="0" smtClean="0">
                <a:solidFill>
                  <a:srgbClr val="FF0000"/>
                </a:solidFill>
              </a:rPr>
              <a:t>:</a:t>
            </a:r>
            <a:endParaRPr lang="ru-RU" sz="4000" b="1" dirty="0">
              <a:solidFill>
                <a:srgbClr val="FF0000"/>
              </a:solidFill>
            </a:endParaRPr>
          </a:p>
        </p:txBody>
      </p:sp>
      <p:cxnSp>
        <p:nvCxnSpPr>
          <p:cNvPr id="6" name="Прямая соединительная линия 5"/>
          <p:cNvCxnSpPr/>
          <p:nvPr/>
        </p:nvCxnSpPr>
        <p:spPr>
          <a:xfrm>
            <a:off x="179512" y="3068960"/>
            <a:ext cx="1944216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/>
          <p:cNvCxnSpPr/>
          <p:nvPr/>
        </p:nvCxnSpPr>
        <p:spPr>
          <a:xfrm flipV="1">
            <a:off x="2627784" y="3140968"/>
            <a:ext cx="864096" cy="8384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Прямая соединительная линия 13"/>
          <p:cNvCxnSpPr/>
          <p:nvPr/>
        </p:nvCxnSpPr>
        <p:spPr>
          <a:xfrm flipV="1">
            <a:off x="2627784" y="3068960"/>
            <a:ext cx="864096" cy="8384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Прямоугольник 14"/>
          <p:cNvSpPr/>
          <p:nvPr/>
        </p:nvSpPr>
        <p:spPr>
          <a:xfrm>
            <a:off x="179512" y="3501008"/>
            <a:ext cx="69847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rgbClr val="FF0000"/>
                </a:solidFill>
              </a:rPr>
              <a:t>Passive voice</a:t>
            </a:r>
            <a:r>
              <a:rPr lang="ru-RU" sz="4000" b="1" dirty="0" smtClean="0">
                <a:solidFill>
                  <a:srgbClr val="FF0000"/>
                </a:solidFill>
              </a:rPr>
              <a:t>:</a:t>
            </a:r>
            <a:endParaRPr lang="ru-RU" sz="4000" b="1" dirty="0">
              <a:solidFill>
                <a:srgbClr val="FF0000"/>
              </a:solidFill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179512" y="4221088"/>
            <a:ext cx="8784976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0000"/>
                </a:solidFill>
              </a:rPr>
              <a:t>A house  was  built   by   my father.</a:t>
            </a:r>
            <a:endParaRPr lang="ru-RU" sz="3600" b="1" i="1" dirty="0">
              <a:solidFill>
                <a:srgbClr val="000000"/>
              </a:solidFill>
            </a:endParaRPr>
          </a:p>
        </p:txBody>
      </p:sp>
      <p:cxnSp>
        <p:nvCxnSpPr>
          <p:cNvPr id="17" name="Прямая соединительная линия 16"/>
          <p:cNvCxnSpPr/>
          <p:nvPr/>
        </p:nvCxnSpPr>
        <p:spPr>
          <a:xfrm>
            <a:off x="251520" y="5013176"/>
            <a:ext cx="1440160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единительная линия 19"/>
          <p:cNvCxnSpPr/>
          <p:nvPr/>
        </p:nvCxnSpPr>
        <p:spPr>
          <a:xfrm>
            <a:off x="1979712" y="5013176"/>
            <a:ext cx="1800200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Прямая соединительная линия 22"/>
          <p:cNvCxnSpPr/>
          <p:nvPr/>
        </p:nvCxnSpPr>
        <p:spPr>
          <a:xfrm>
            <a:off x="1979712" y="5085184"/>
            <a:ext cx="1800200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Овал 23"/>
          <p:cNvSpPr/>
          <p:nvPr/>
        </p:nvSpPr>
        <p:spPr>
          <a:xfrm>
            <a:off x="3995936" y="4437112"/>
            <a:ext cx="720080" cy="720080"/>
          </a:xfrm>
          <a:prstGeom prst="ellipse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ru-RU" sz="4800" b="1" dirty="0" smtClean="0"/>
              <a:t>Общая формула</a:t>
            </a:r>
            <a:endParaRPr lang="ru-RU" sz="4800" b="1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2348880"/>
            <a:ext cx="8640960" cy="20882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 smtClean="0">
                <a:solidFill>
                  <a:srgbClr val="000000"/>
                </a:solidFill>
              </a:rPr>
              <a:t>to be</a:t>
            </a:r>
            <a:r>
              <a:rPr lang="ru-RU" sz="9600" b="1" dirty="0" smtClean="0">
                <a:solidFill>
                  <a:srgbClr val="000000"/>
                </a:solidFill>
              </a:rPr>
              <a:t> </a:t>
            </a:r>
            <a:r>
              <a:rPr lang="en-US" sz="9600" b="1" dirty="0" smtClean="0">
                <a:solidFill>
                  <a:srgbClr val="000000"/>
                </a:solidFill>
              </a:rPr>
              <a:t>+ V</a:t>
            </a:r>
            <a:r>
              <a:rPr lang="en-US" sz="4800" b="1" dirty="0" smtClean="0">
                <a:solidFill>
                  <a:srgbClr val="000000"/>
                </a:solidFill>
              </a:rPr>
              <a:t>III</a:t>
            </a:r>
            <a:r>
              <a:rPr lang="ru-RU" sz="4800" b="1" dirty="0" smtClean="0">
                <a:solidFill>
                  <a:srgbClr val="000000"/>
                </a:solidFill>
              </a:rPr>
              <a:t> форма</a:t>
            </a:r>
            <a:endParaRPr lang="ru-RU" sz="48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Simple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16" name="Группа 15"/>
          <p:cNvGrpSpPr/>
          <p:nvPr/>
        </p:nvGrpSpPr>
        <p:grpSpPr>
          <a:xfrm>
            <a:off x="4860032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547664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491880" y="2564904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355976" y="2852936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4788024" y="764704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26" name="Группа 25"/>
          <p:cNvGrpSpPr/>
          <p:nvPr/>
        </p:nvGrpSpPr>
        <p:grpSpPr>
          <a:xfrm>
            <a:off x="5652120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7740352" y="3356992"/>
            <a:ext cx="72008" cy="72008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763688" y="4509120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27" name="Группа 26"/>
          <p:cNvGrpSpPr/>
          <p:nvPr/>
        </p:nvGrpSpPr>
        <p:grpSpPr>
          <a:xfrm>
            <a:off x="486003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6660232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Books are written by writers.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You are not asked.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Are poems read at the lesson?</a:t>
            </a:r>
          </a:p>
          <a:p>
            <a:r>
              <a:rPr lang="en-US" sz="4400" b="1" i="1" dirty="0" smtClean="0">
                <a:solidFill>
                  <a:srgbClr val="002060"/>
                </a:solidFill>
              </a:rPr>
              <a:t>What is done by you?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Simple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5220072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547664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707904" y="26369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932040" y="2852936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478802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6588224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8676456" y="3356992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486003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6660232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He was invited to the party.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The room was not cleaned.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Was the house built in 1980?</a:t>
            </a:r>
          </a:p>
          <a:p>
            <a:r>
              <a:rPr lang="en-US" sz="4400" b="1" i="1" dirty="0" smtClean="0">
                <a:solidFill>
                  <a:srgbClr val="002060"/>
                </a:solidFill>
              </a:rPr>
              <a:t>When was the picture painted?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 Simple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will  be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5940152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547664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635896" y="2636912"/>
            <a:ext cx="295232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will             be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572000" y="2780928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550810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6588224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8676456" y="3356992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4248472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will                      be  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594015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7812360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A new shop will be opened.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We will not be taught Spain.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b="1" i="1" dirty="0" smtClean="0">
                <a:solidFill>
                  <a:srgbClr val="002060"/>
                </a:solidFill>
              </a:rPr>
              <a:t>When will the test be written?</a:t>
            </a:r>
          </a:p>
          <a:p>
            <a:r>
              <a:rPr lang="en-US" sz="4400" b="1" i="1" dirty="0" smtClean="0">
                <a:solidFill>
                  <a:srgbClr val="002060"/>
                </a:solidFill>
              </a:rPr>
              <a:t>Will they be introduced to    us ?</a:t>
            </a:r>
            <a:endParaRPr lang="ru-RU" sz="4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 Progressive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1124744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   being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5940152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547664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419872" y="2636912"/>
            <a:ext cx="367240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               being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211960" y="2852936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550810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6804248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8820472" y="3356992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41176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4248472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am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is                      being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are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6228184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7812360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A new song is </a:t>
            </a:r>
            <a:r>
              <a:rPr lang="en-US" sz="3600" b="1" i="1" smtClean="0">
                <a:solidFill>
                  <a:srgbClr val="002060"/>
                </a:solidFill>
              </a:rPr>
              <a:t>being played </a:t>
            </a:r>
            <a:r>
              <a:rPr lang="en-US" sz="3600" b="1" i="1" dirty="0" smtClean="0">
                <a:solidFill>
                  <a:srgbClr val="002060"/>
                </a:solidFill>
              </a:rPr>
              <a:t>now.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The pupils are not being asked now.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Is this TV show being translated now?</a:t>
            </a:r>
          </a:p>
          <a:p>
            <a:r>
              <a:rPr lang="en-US" sz="3600" b="1" i="1" dirty="0" smtClean="0">
                <a:solidFill>
                  <a:srgbClr val="002060"/>
                </a:solidFill>
              </a:rPr>
              <a:t>What is being built here?</a:t>
            </a:r>
            <a:r>
              <a:rPr lang="ru-RU" sz="3600" b="1" i="1" dirty="0" smtClean="0">
                <a:solidFill>
                  <a:srgbClr val="002060"/>
                </a:solidFill>
              </a:rPr>
              <a:t> 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 Progressive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6804248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475656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275856" y="2564904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427984" y="2780928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647970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7055768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9071992" y="3429000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was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were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630019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8063880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sp>
        <p:nvSpPr>
          <p:cNvPr id="32" name="Прямоугольник 31"/>
          <p:cNvSpPr/>
          <p:nvPr/>
        </p:nvSpPr>
        <p:spPr>
          <a:xfrm>
            <a:off x="5004048" y="1268760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being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3" name="Прямоугольник 32"/>
          <p:cNvSpPr/>
          <p:nvPr/>
        </p:nvSpPr>
        <p:spPr>
          <a:xfrm>
            <a:off x="5508104" y="2924944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being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4644008" y="4941168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being</a:t>
            </a:r>
            <a:endParaRPr lang="ru-RU" sz="4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At 6 o’clock the dishes were being washed.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When I came the room was not being cleaned.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Was this book being read at that moment?</a:t>
            </a:r>
          </a:p>
          <a:p>
            <a:r>
              <a:rPr lang="en-US" sz="3600" b="1" i="1" dirty="0" smtClean="0">
                <a:solidFill>
                  <a:srgbClr val="002060"/>
                </a:solidFill>
              </a:rPr>
              <a:t>What music was being played then?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Perfect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have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has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6804248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475656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275856" y="2564904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have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has 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427984" y="2780928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647970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7055768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9071992" y="3429000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have </a:t>
            </a:r>
          </a:p>
          <a:p>
            <a:pPr>
              <a:lnSpc>
                <a:spcPts val="3500"/>
              </a:lnSpc>
            </a:pPr>
            <a:r>
              <a:rPr lang="en-US" sz="4000" b="1" dirty="0" smtClean="0">
                <a:solidFill>
                  <a:srgbClr val="000000"/>
                </a:solidFill>
              </a:rPr>
              <a:t>has</a:t>
            </a:r>
            <a:endParaRPr lang="ru-RU" sz="40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630019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8063880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sp>
        <p:nvSpPr>
          <p:cNvPr id="32" name="Прямоугольник 31"/>
          <p:cNvSpPr/>
          <p:nvPr/>
        </p:nvSpPr>
        <p:spPr>
          <a:xfrm>
            <a:off x="5004048" y="1268760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3" name="Прямоугольник 32"/>
          <p:cNvSpPr/>
          <p:nvPr/>
        </p:nvSpPr>
        <p:spPr>
          <a:xfrm>
            <a:off x="5508104" y="2924944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4644008" y="4941168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The work has already been done.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They have not been invited.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Has the film been watched by you?</a:t>
            </a:r>
          </a:p>
          <a:p>
            <a:r>
              <a:rPr lang="en-US" sz="3600" b="1" i="1" dirty="0" smtClean="0">
                <a:solidFill>
                  <a:srgbClr val="002060"/>
                </a:solidFill>
              </a:rPr>
              <a:t>Why has not your room been cleaned yet?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Perfect Passive</a:t>
            </a:r>
            <a:endParaRPr lang="ru-RU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Овал 4"/>
          <p:cNvSpPr/>
          <p:nvPr/>
        </p:nvSpPr>
        <p:spPr>
          <a:xfrm>
            <a:off x="323528" y="11247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+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1619672" y="17008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Прямоугольник 7"/>
          <p:cNvSpPr/>
          <p:nvPr/>
        </p:nvSpPr>
        <p:spPr>
          <a:xfrm>
            <a:off x="3707904" y="836712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800" b="1" dirty="0" smtClean="0">
                <a:solidFill>
                  <a:srgbClr val="000000"/>
                </a:solidFill>
              </a:rPr>
              <a:t>had</a:t>
            </a:r>
            <a:endParaRPr lang="ru-RU" sz="4800" b="1" dirty="0">
              <a:solidFill>
                <a:srgbClr val="000000"/>
              </a:solidFill>
            </a:endParaRPr>
          </a:p>
        </p:txBody>
      </p:sp>
      <p:grpSp>
        <p:nvGrpSpPr>
          <p:cNvPr id="3" name="Группа 15"/>
          <p:cNvGrpSpPr/>
          <p:nvPr/>
        </p:nvGrpSpPr>
        <p:grpSpPr>
          <a:xfrm>
            <a:off x="6804248" y="1628800"/>
            <a:ext cx="2088232" cy="144016"/>
            <a:chOff x="4860032" y="1628800"/>
            <a:chExt cx="2088232" cy="144016"/>
          </a:xfrm>
        </p:grpSpPr>
        <p:cxnSp>
          <p:nvCxnSpPr>
            <p:cNvPr id="9" name="Прямая соединительная линия 8"/>
            <p:cNvCxnSpPr/>
            <p:nvPr/>
          </p:nvCxnSpPr>
          <p:spPr>
            <a:xfrm>
              <a:off x="4860032" y="1772816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Прямая соединительная линия 9"/>
            <p:cNvCxnSpPr/>
            <p:nvPr/>
          </p:nvCxnSpPr>
          <p:spPr>
            <a:xfrm>
              <a:off x="4860032" y="1628800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Овал 10"/>
            <p:cNvSpPr/>
            <p:nvPr/>
          </p:nvSpPr>
          <p:spPr>
            <a:xfrm>
              <a:off x="6876256" y="1628800"/>
              <a:ext cx="72008" cy="72008"/>
            </a:xfrm>
            <a:prstGeom prst="ellipse">
              <a:avLst/>
            </a:prstGeom>
            <a:solidFill>
              <a:srgbClr val="000000"/>
            </a:solidFill>
            <a:ln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2" name="Овал 11"/>
          <p:cNvSpPr/>
          <p:nvPr/>
        </p:nvSpPr>
        <p:spPr>
          <a:xfrm>
            <a:off x="323528" y="2924944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 smtClean="0">
                <a:solidFill>
                  <a:srgbClr val="000000"/>
                </a:solidFill>
              </a:rPr>
              <a:t>-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1475656" y="3429000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3275856" y="2564904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800" b="1" dirty="0" smtClean="0">
                <a:solidFill>
                  <a:srgbClr val="000000"/>
                </a:solidFill>
              </a:rPr>
              <a:t>had</a:t>
            </a:r>
            <a:endParaRPr lang="ru-RU" sz="4800" b="1" dirty="0">
              <a:solidFill>
                <a:srgbClr val="000000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4427984" y="2780928"/>
            <a:ext cx="2088232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b="1" dirty="0" smtClean="0">
                <a:solidFill>
                  <a:srgbClr val="000000"/>
                </a:solidFill>
              </a:rPr>
              <a:t>not</a:t>
            </a:r>
            <a:endParaRPr lang="ru-RU" sz="6000" b="1" dirty="0">
              <a:solidFill>
                <a:srgbClr val="000000"/>
              </a:solidFill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6479704" y="764704"/>
            <a:ext cx="266429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rgbClr val="000000"/>
                </a:solidFill>
              </a:rPr>
              <a:t>V</a:t>
            </a:r>
            <a:r>
              <a:rPr lang="en-US" sz="4400" b="1" dirty="0" smtClean="0">
                <a:solidFill>
                  <a:srgbClr val="000000"/>
                </a:solidFill>
              </a:rPr>
              <a:t>III</a:t>
            </a:r>
            <a:endParaRPr lang="ru-RU" sz="6000" b="1" dirty="0">
              <a:solidFill>
                <a:srgbClr val="000000"/>
              </a:solidFill>
            </a:endParaRPr>
          </a:p>
        </p:txBody>
      </p:sp>
      <p:grpSp>
        <p:nvGrpSpPr>
          <p:cNvPr id="4" name="Группа 25"/>
          <p:cNvGrpSpPr/>
          <p:nvPr/>
        </p:nvGrpSpPr>
        <p:grpSpPr>
          <a:xfrm>
            <a:off x="7055768" y="2492896"/>
            <a:ext cx="2088232" cy="1008112"/>
            <a:chOff x="5652120" y="2492896"/>
            <a:chExt cx="2088232" cy="1008112"/>
          </a:xfrm>
        </p:grpSpPr>
        <p:sp>
          <p:nvSpPr>
            <p:cNvPr id="18" name="Прямоугольник 1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0" name="Прямая соединительная линия 19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Прямая соединительная линия 20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Овал 21"/>
          <p:cNvSpPr/>
          <p:nvPr/>
        </p:nvSpPr>
        <p:spPr>
          <a:xfrm>
            <a:off x="9071992" y="3429000"/>
            <a:ext cx="72008" cy="45719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Овал 22"/>
          <p:cNvSpPr/>
          <p:nvPr/>
        </p:nvSpPr>
        <p:spPr>
          <a:xfrm>
            <a:off x="395536" y="4797152"/>
            <a:ext cx="1080120" cy="1080120"/>
          </a:xfrm>
          <a:prstGeom prst="ellips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cxnSp>
        <p:nvCxnSpPr>
          <p:cNvPr id="24" name="Прямая соединительная линия 23"/>
          <p:cNvCxnSpPr/>
          <p:nvPr/>
        </p:nvCxnSpPr>
        <p:spPr>
          <a:xfrm>
            <a:off x="2771800" y="5301208"/>
            <a:ext cx="1872208" cy="0"/>
          </a:xfrm>
          <a:prstGeom prst="line">
            <a:avLst/>
          </a:prstGeom>
          <a:ln w="508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Прямоугольник 24"/>
          <p:cNvSpPr/>
          <p:nvPr/>
        </p:nvSpPr>
        <p:spPr>
          <a:xfrm>
            <a:off x="1475656" y="4509120"/>
            <a:ext cx="2232248" cy="16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500"/>
              </a:lnSpc>
            </a:pPr>
            <a:r>
              <a:rPr lang="en-US" sz="4800" b="1" dirty="0" smtClean="0">
                <a:solidFill>
                  <a:srgbClr val="000000"/>
                </a:solidFill>
              </a:rPr>
              <a:t>had</a:t>
            </a:r>
            <a:endParaRPr lang="ru-RU" sz="4800" b="1" dirty="0">
              <a:solidFill>
                <a:srgbClr val="000000"/>
              </a:solidFill>
            </a:endParaRPr>
          </a:p>
        </p:txBody>
      </p:sp>
      <p:grpSp>
        <p:nvGrpSpPr>
          <p:cNvPr id="6" name="Группа 26"/>
          <p:cNvGrpSpPr/>
          <p:nvPr/>
        </p:nvGrpSpPr>
        <p:grpSpPr>
          <a:xfrm>
            <a:off x="6300192" y="4365104"/>
            <a:ext cx="2088232" cy="1008112"/>
            <a:chOff x="5652120" y="2492896"/>
            <a:chExt cx="2088232" cy="1008112"/>
          </a:xfrm>
        </p:grpSpPr>
        <p:sp>
          <p:nvSpPr>
            <p:cNvPr id="28" name="Прямоугольник 27"/>
            <p:cNvSpPr/>
            <p:nvPr/>
          </p:nvSpPr>
          <p:spPr>
            <a:xfrm>
              <a:off x="5652120" y="2492896"/>
              <a:ext cx="2088232" cy="100811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rgbClr val="000000"/>
                  </a:solidFill>
                </a:rPr>
                <a:t>V</a:t>
              </a:r>
              <a:r>
                <a:rPr lang="en-US" sz="4400" b="1" dirty="0" smtClean="0">
                  <a:solidFill>
                    <a:srgbClr val="000000"/>
                  </a:solidFill>
                </a:rPr>
                <a:t>III</a:t>
              </a:r>
              <a:endParaRPr lang="ru-RU" sz="6000" b="1" dirty="0">
                <a:solidFill>
                  <a:srgbClr val="000000"/>
                </a:solidFill>
              </a:endParaRPr>
            </a:p>
          </p:txBody>
        </p:sp>
        <p:cxnSp>
          <p:nvCxnSpPr>
            <p:cNvPr id="29" name="Прямая соединительная линия 28"/>
            <p:cNvCxnSpPr/>
            <p:nvPr/>
          </p:nvCxnSpPr>
          <p:spPr>
            <a:xfrm>
              <a:off x="5724128" y="3501008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Прямая соединительная линия 29"/>
            <p:cNvCxnSpPr/>
            <p:nvPr/>
          </p:nvCxnSpPr>
          <p:spPr>
            <a:xfrm>
              <a:off x="5724128" y="3356992"/>
              <a:ext cx="1872208" cy="0"/>
            </a:xfrm>
            <a:prstGeom prst="line">
              <a:avLst/>
            </a:prstGeom>
            <a:ln w="508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8063880" y="4509120"/>
            <a:ext cx="1080120" cy="108012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rgbClr val="000000"/>
                </a:solidFill>
              </a:rPr>
              <a:t>?</a:t>
            </a:r>
            <a:endParaRPr lang="ru-RU" sz="7200" b="1" dirty="0">
              <a:solidFill>
                <a:srgbClr val="000000"/>
              </a:solidFill>
            </a:endParaRPr>
          </a:p>
        </p:txBody>
      </p:sp>
      <p:sp>
        <p:nvSpPr>
          <p:cNvPr id="32" name="Прямоугольник 31"/>
          <p:cNvSpPr/>
          <p:nvPr/>
        </p:nvSpPr>
        <p:spPr>
          <a:xfrm>
            <a:off x="5004048" y="1268760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3" name="Прямоугольник 32"/>
          <p:cNvSpPr/>
          <p:nvPr/>
        </p:nvSpPr>
        <p:spPr>
          <a:xfrm>
            <a:off x="5508104" y="2924944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4644008" y="4941168"/>
            <a:ext cx="165618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rgbClr val="000000"/>
                </a:solidFill>
              </a:rPr>
              <a:t>been</a:t>
            </a:r>
            <a:endParaRPr lang="ru-RU" sz="4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692696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+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51520" y="2060848"/>
            <a:ext cx="1512168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000000"/>
                </a:solidFill>
              </a:rPr>
              <a:t>-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51520" y="3429000"/>
            <a:ext cx="1512168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0000"/>
                </a:solidFill>
              </a:rPr>
              <a:t>?</a:t>
            </a:r>
            <a:endParaRPr lang="ru-RU" sz="5400" b="1" dirty="0">
              <a:solidFill>
                <a:srgbClr val="000000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8" y="692696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The house had been built by September.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763688" y="2060848"/>
            <a:ext cx="7200800" cy="136815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The picture had not been drawn by the presentation.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763688" y="3429000"/>
            <a:ext cx="7200800" cy="216024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i="1" dirty="0" smtClean="0">
                <a:solidFill>
                  <a:srgbClr val="002060"/>
                </a:solidFill>
              </a:rPr>
              <a:t>Had the report been prepared by </a:t>
            </a:r>
            <a:r>
              <a:rPr lang="en-US" sz="3600" b="1" i="1" smtClean="0">
                <a:solidFill>
                  <a:srgbClr val="002060"/>
                </a:solidFill>
              </a:rPr>
              <a:t>yesterday meeting by him </a:t>
            </a:r>
            <a:r>
              <a:rPr lang="en-US" sz="3600" b="1" i="1" dirty="0" smtClean="0">
                <a:solidFill>
                  <a:srgbClr val="002060"/>
                </a:solidFill>
              </a:rPr>
              <a:t>?</a:t>
            </a:r>
            <a:endParaRPr lang="ru-RU" sz="36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Другая 2">
      <a:dk1>
        <a:srgbClr val="92D050"/>
      </a:dk1>
      <a:lt1>
        <a:sysClr val="window" lastClr="FFFFFF"/>
      </a:lt1>
      <a:dk2>
        <a:srgbClr val="92D050"/>
      </a:dk2>
      <a:lt2>
        <a:srgbClr val="3D8DA9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410</Words>
  <Application>Microsoft Office PowerPoint</Application>
  <PresentationFormat>Экран (4:3)</PresentationFormat>
  <Paragraphs>172</Paragraphs>
  <Slides>17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17</vt:i4>
      </vt:variant>
    </vt:vector>
  </HeadingPairs>
  <TitlesOfParts>
    <vt:vector size="18" baseType="lpstr">
      <vt:lpstr>Тема Office</vt:lpstr>
      <vt:lpstr>Passive Voice</vt:lpstr>
      <vt:lpstr>Презентация PowerPoint</vt:lpstr>
      <vt:lpstr>Общая формула</vt:lpstr>
      <vt:lpstr>Present Simple Passive</vt:lpstr>
      <vt:lpstr>Презентация PowerPoint</vt:lpstr>
      <vt:lpstr>Past Simple Passive</vt:lpstr>
      <vt:lpstr>Презентация PowerPoint</vt:lpstr>
      <vt:lpstr>Future Simple Passive</vt:lpstr>
      <vt:lpstr>Презентация PowerPoint</vt:lpstr>
      <vt:lpstr>Present  Progressive Passive</vt:lpstr>
      <vt:lpstr>Презентация PowerPoint</vt:lpstr>
      <vt:lpstr>Past  Progressive Passive</vt:lpstr>
      <vt:lpstr>Презентация PowerPoint</vt:lpstr>
      <vt:lpstr>Present Perfect Passive</vt:lpstr>
      <vt:lpstr>Презентация PowerPoint</vt:lpstr>
      <vt:lpstr>Past Perfect Passive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Passive Voice</dc:title>
  <dc:creator>Сергеева</dc:creator>
  <cp:lastModifiedBy>сергеев</cp:lastModifiedBy>
  <cp:revision>24</cp:revision>
  <dcterms:created xsi:type="dcterms:W3CDTF">2010-07-07T12:08:10Z</dcterms:created>
  <dcterms:modified xsi:type="dcterms:W3CDTF">2020-04-14T15:02:42Z</dcterms:modified>
</cp:coreProperties>
</file>