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80" r:id="rId2"/>
    <p:sldId id="284" r:id="rId3"/>
    <p:sldId id="281" r:id="rId4"/>
    <p:sldId id="283" r:id="rId5"/>
    <p:sldId id="263" r:id="rId6"/>
    <p:sldId id="264" r:id="rId7"/>
    <p:sldId id="266" r:id="rId8"/>
    <p:sldId id="26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0"/>
  </p:normalViewPr>
  <p:slideViewPr>
    <p:cSldViewPr>
      <p:cViewPr>
        <p:scale>
          <a:sx n="90" d="100"/>
          <a:sy n="90" d="100"/>
        </p:scale>
        <p:origin x="-1308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6CCA-FCB9-48D6-B558-787A95A208F0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5754E1-E8C7-48A2-A87F-F740138489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248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754E1-E8C7-48A2-A87F-F7401384897A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0"/>
            <a:ext cx="82868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Exam </a:t>
            </a:r>
            <a:r>
              <a:rPr lang="ru-RU" sz="8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lang="en-US" sz="8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Test 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Exam vs Tes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357298"/>
            <a:ext cx="8572560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428604"/>
            <a:ext cx="885828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Е</a:t>
            </a:r>
            <a:r>
              <a:rPr lang="en-US" sz="4800" b="1" dirty="0" err="1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xam</a:t>
            </a:r>
            <a:r>
              <a:rPr lang="en-US" sz="4800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 - </a:t>
            </a:r>
            <a:r>
              <a:rPr lang="ru-RU" sz="4800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проверка, исследование, экзамен (</a:t>
            </a:r>
            <a:r>
              <a:rPr lang="ru-RU" sz="4800" dirty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краткая форма от слова </a:t>
            </a:r>
            <a:r>
              <a:rPr lang="ru-RU" sz="4800" dirty="0" err="1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examination</a:t>
            </a:r>
            <a:r>
              <a:rPr lang="ru-RU" sz="4800" dirty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).</a:t>
            </a:r>
          </a:p>
          <a:p>
            <a:r>
              <a:rPr lang="ru-RU" sz="4800" b="1" dirty="0" err="1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Тest</a:t>
            </a:r>
            <a:r>
              <a:rPr lang="ru-RU" sz="4800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ru-RU" sz="4800" dirty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– испытание, тест, проверка, </a:t>
            </a:r>
            <a:r>
              <a:rPr lang="ru-RU" sz="4800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опыт </a:t>
            </a:r>
            <a:r>
              <a:rPr lang="ru-RU" sz="4800" dirty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(полная форма слова).</a:t>
            </a:r>
          </a:p>
          <a:p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142853"/>
            <a:ext cx="864399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Слова часто используются как синонимы. В теме «Образование» слова имеют значения: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Exam</a:t>
            </a:r>
            <a:r>
              <a:rPr lang="ru-RU" sz="4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 форма проверки знаний учащегося за курс предмета или школы.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Test</a:t>
            </a:r>
            <a:r>
              <a:rPr lang="ru-RU" sz="4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- набор заданий или вопросов для проверки знаний за урок или тему.</a:t>
            </a:r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92696"/>
            <a:ext cx="8572560" cy="5135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dirty="0" err="1" smtClean="0">
                <a:latin typeface="Arial"/>
                <a:ea typeface="Times New Roman"/>
                <a:cs typeface="Times New Roman"/>
              </a:rPr>
              <a:t>Exam</a:t>
            </a:r>
            <a:r>
              <a:rPr lang="ru-RU" sz="3600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 - более узкое понятие, </a:t>
            </a:r>
            <a:r>
              <a:rPr lang="ru-RU" sz="3600" dirty="0" err="1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относящ</a:t>
            </a:r>
            <a:r>
              <a:rPr lang="kk-KZ" sz="3600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е</a:t>
            </a:r>
            <a:r>
              <a:rPr lang="ru-RU" sz="3600" dirty="0" err="1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еся</a:t>
            </a:r>
            <a:r>
              <a:rPr lang="ru-RU" sz="3600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 скорее к учебному процессу. </a:t>
            </a:r>
            <a:endParaRPr lang="ru-RU" sz="3600" dirty="0" smtClean="0">
              <a:solidFill>
                <a:srgbClr val="333333"/>
              </a:solidFill>
              <a:latin typeface="Arial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3600" dirty="0">
              <a:solidFill>
                <a:srgbClr val="333333"/>
              </a:solidFill>
              <a:latin typeface="Arial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dirty="0" err="1" smtClean="0">
                <a:latin typeface="Arial"/>
                <a:ea typeface="Times New Roman"/>
                <a:cs typeface="Times New Roman"/>
              </a:rPr>
              <a:t>Test</a:t>
            </a:r>
            <a:r>
              <a:rPr lang="ru-RU" sz="3600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ru-RU" sz="3600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- может употребляться не только в значении </a:t>
            </a:r>
            <a:r>
              <a:rPr lang="ru-RU" sz="3600" b="1" i="1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«</a:t>
            </a:r>
            <a:r>
              <a:rPr lang="ru-RU" sz="3600" b="1" i="1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проверка знаний», </a:t>
            </a:r>
            <a:r>
              <a:rPr lang="ru-RU" sz="3600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но </a:t>
            </a:r>
            <a:r>
              <a:rPr lang="ru-RU" sz="3600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в других областях, например в медицине </a:t>
            </a:r>
            <a:r>
              <a:rPr lang="ru-RU" sz="3600" b="1" i="1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«</a:t>
            </a:r>
            <a:r>
              <a:rPr lang="ru-RU" sz="3600" b="1" i="1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анализ крови».</a:t>
            </a:r>
            <a:endParaRPr lang="ru-RU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1815882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latin typeface="inherit"/>
                <a:ea typeface="Times New Roman" pitchFamily="18" charset="0"/>
                <a:cs typeface="Helvetica"/>
              </a:rPr>
              <a:t>Exam – </a:t>
            </a:r>
            <a:r>
              <a:rPr lang="ru-RU" sz="2800" b="1" dirty="0" smtClean="0">
                <a:latin typeface="inherit"/>
                <a:ea typeface="Times New Roman" pitchFamily="18" charset="0"/>
                <a:cs typeface="Helvetica"/>
              </a:rPr>
              <a:t>существительное.</a:t>
            </a:r>
            <a:endParaRPr kumimoji="0" lang="ru-RU" sz="2800" b="1" i="0" u="none" strike="noStrike" cap="none" normalizeH="0" baseline="0" dirty="0" smtClean="0">
              <a:ln>
                <a:noFill/>
              </a:ln>
              <a:effectLst/>
              <a:latin typeface="inherit"/>
              <a:ea typeface="Times New Roman" pitchFamily="18" charset="0"/>
              <a:cs typeface="Helvetic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>Test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> – существительное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> и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>глагол. Например: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/>
            </a:r>
            <a:b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</a:b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>I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>have a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>С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>hemistry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> {test} on Wednesday.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>(</a:t>
            </a:r>
            <a:r>
              <a:rPr lang="ru-RU" sz="2800" dirty="0" smtClean="0">
                <a:latin typeface="inherit"/>
                <a:ea typeface="Times New Roman" pitchFamily="18" charset="0"/>
                <a:cs typeface="Helvetica"/>
              </a:rPr>
              <a:t>существительное - тест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>)</a:t>
            </a:r>
            <a:endParaRPr kumimoji="0" lang="en-US" sz="2800" b="0" i="0" u="none" strike="noStrike" cap="none" normalizeH="0" baseline="0" dirty="0" smtClean="0">
              <a:ln>
                <a:noFill/>
              </a:ln>
              <a:effectLst/>
              <a:latin typeface="inherit"/>
              <a:ea typeface="Times New Roman" pitchFamily="18" charset="0"/>
              <a:cs typeface="Helvetic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/>
            </a:r>
            <a:b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</a:b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>The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>purpose of the exam is {to test} your speaking ability.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>(</a:t>
            </a:r>
            <a:r>
              <a:rPr lang="ru-RU" sz="2800" dirty="0" smtClean="0">
                <a:latin typeface="inherit"/>
                <a:ea typeface="Times New Roman" pitchFamily="18" charset="0"/>
                <a:cs typeface="Helvetica"/>
              </a:rPr>
              <a:t>глагол - проверить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inherit"/>
                <a:ea typeface="Times New Roman" pitchFamily="18" charset="0"/>
                <a:cs typeface="Helvetica"/>
              </a:rPr>
              <a:t>)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 В чем разница между take an exam и pass an exam?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045652"/>
            <a:ext cx="8429684" cy="4455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357158" y="332656"/>
            <a:ext cx="83192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/>
              <a:t>Take</a:t>
            </a:r>
            <a:r>
              <a:rPr lang="ru-RU" sz="3600" b="1" dirty="0"/>
              <a:t> </a:t>
            </a:r>
            <a:r>
              <a:rPr lang="ru-RU" sz="3600" b="1" dirty="0" err="1"/>
              <a:t>an</a:t>
            </a:r>
            <a:r>
              <a:rPr lang="ru-RU" sz="3600" b="1" dirty="0"/>
              <a:t> </a:t>
            </a:r>
            <a:r>
              <a:rPr lang="ru-RU" sz="3600" b="1" dirty="0" err="1"/>
              <a:t>exam</a:t>
            </a:r>
            <a:r>
              <a:rPr lang="ru-RU" sz="3600" b="1" dirty="0"/>
              <a:t> </a:t>
            </a:r>
            <a:r>
              <a:rPr lang="ru-RU" sz="3600" dirty="0"/>
              <a:t>и </a:t>
            </a:r>
            <a:r>
              <a:rPr lang="ru-RU" sz="3600" b="1" dirty="0" err="1"/>
              <a:t>pass</a:t>
            </a:r>
            <a:r>
              <a:rPr lang="ru-RU" sz="3600" b="1" dirty="0"/>
              <a:t> </a:t>
            </a:r>
            <a:r>
              <a:rPr lang="ru-RU" sz="3600" b="1" dirty="0" err="1"/>
              <a:t>an</a:t>
            </a:r>
            <a:r>
              <a:rPr lang="ru-RU" sz="3600" b="1" dirty="0"/>
              <a:t> </a:t>
            </a:r>
            <a:r>
              <a:rPr lang="ru-RU" sz="3600" b="1" dirty="0" err="1"/>
              <a:t>exam</a:t>
            </a:r>
            <a:r>
              <a:rPr lang="ru-RU" sz="3600" b="1" dirty="0"/>
              <a:t> </a:t>
            </a:r>
            <a:r>
              <a:rPr lang="ru-RU" sz="3600" dirty="0"/>
              <a:t>– сдавать экзамен. В чем разница?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82153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4800" b="0" i="0" u="none" strike="noStrike" cap="none" normalizeH="0" baseline="0" dirty="0" err="1" smtClean="0">
                <a:ln>
                  <a:noFill/>
                </a:ln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>Take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800" b="0" i="0" u="none" strike="noStrike" cap="none" normalizeH="0" baseline="0" dirty="0" err="1" smtClean="0">
                <a:ln>
                  <a:noFill/>
                </a:ln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>an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800" b="0" i="0" u="none" strike="noStrike" cap="none" normalizeH="0" baseline="0" dirty="0" err="1" smtClean="0">
                <a:ln>
                  <a:noFill/>
                </a:ln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>exam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ttps://easyspeak.ru/assets/images/blog/difference/pass/optical-page-1-1561577-639x426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93075" y="857232"/>
            <a:ext cx="5357850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3501568"/>
            <a:ext cx="914400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Значение: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Проходить экзамен или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тестирование.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Мы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используем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take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an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exam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, когда нам предстоит </a:t>
            </a:r>
            <a:r>
              <a:rPr lang="ru-RU" sz="2800" dirty="0" smtClean="0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сдавать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экзамен или тест.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SansRegular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Например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: </a:t>
            </a:r>
            <a:r>
              <a:rPr lang="ru-RU" sz="2800" dirty="0" err="1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He</a:t>
            </a:r>
            <a:r>
              <a:rPr lang="ru-RU" sz="2800" dirty="0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will</a:t>
            </a:r>
            <a:r>
              <a:rPr lang="ru-RU" sz="2800" dirty="0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take</a:t>
            </a:r>
            <a:r>
              <a:rPr lang="ru-RU" sz="2800" dirty="0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an</a:t>
            </a:r>
            <a:r>
              <a:rPr lang="ru-RU" sz="2800" dirty="0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exam</a:t>
            </a:r>
            <a:r>
              <a:rPr lang="ru-RU" sz="2800" dirty="0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next</a:t>
            </a:r>
            <a:r>
              <a:rPr lang="ru-RU" sz="2800" dirty="0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week</a:t>
            </a:r>
            <a:r>
              <a:rPr lang="ru-RU" sz="2800" dirty="0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.</a:t>
            </a:r>
            <a:br>
              <a:rPr lang="ru-RU" sz="2800" dirty="0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</a:br>
            <a:r>
              <a:rPr lang="ru-RU" sz="2800" dirty="0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Он будет сдавать экзамен на следующей неделе</a:t>
            </a:r>
            <a:r>
              <a:rPr lang="ru-RU" sz="2800" dirty="0" smtClean="0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.</a:t>
            </a:r>
            <a:endParaRPr lang="ru-RU" sz="2800" dirty="0">
              <a:solidFill>
                <a:srgbClr val="000000"/>
              </a:solidFill>
              <a:latin typeface="OpenSansRegular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0"/>
            <a:ext cx="850109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4800" b="0" i="0" u="none" strike="noStrike" cap="none" normalizeH="0" baseline="0" dirty="0" err="1" smtClean="0">
                <a:ln>
                  <a:noFill/>
                </a:ln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>Pass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800" b="0" i="0" u="none" strike="noStrike" cap="none" normalizeH="0" baseline="0" dirty="0" err="1" smtClean="0">
                <a:ln>
                  <a:noFill/>
                </a:ln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>an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800" b="0" i="0" u="none" strike="noStrike" cap="none" normalizeH="0" baseline="0" dirty="0" err="1" smtClean="0">
                <a:ln>
                  <a:noFill/>
                </a:ln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>exam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https://easyspeak.ru/assets/images/blog/difference/pass/evaluation-1516644_640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928671"/>
            <a:ext cx="6215106" cy="2714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3973706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>Значение: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>Получить положительный результат 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> экзамене или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Times New Roman" pitchFamily="18" charset="0"/>
              </a:rPr>
              <a:t>тесте.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Мы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используем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pass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an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exam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, когда говорим об успешной сдаче экзамена.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SansRegular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Например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Everyone passed the exam. </a:t>
            </a:r>
            <a:br>
              <a:rPr lang="en-US" sz="2400" dirty="0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</a:br>
            <a:r>
              <a:rPr lang="en-US" sz="2400" dirty="0" err="1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Все</a:t>
            </a:r>
            <a:r>
              <a:rPr lang="en-US" sz="2400" dirty="0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сдали</a:t>
            </a:r>
            <a:r>
              <a:rPr lang="en-US" sz="2400" dirty="0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экзамен</a:t>
            </a:r>
            <a:r>
              <a:rPr lang="en-US" sz="2400" dirty="0" smtClean="0">
                <a:solidFill>
                  <a:srgbClr val="000000"/>
                </a:solidFill>
                <a:latin typeface="OpenSansRegular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SansRegular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147</TotalTime>
  <Words>150</Words>
  <Application>Microsoft Office PowerPoint</Application>
  <PresentationFormat>Экран (4:3)</PresentationFormat>
  <Paragraphs>23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сергеев</cp:lastModifiedBy>
  <cp:revision>21</cp:revision>
  <dcterms:created xsi:type="dcterms:W3CDTF">2017-03-05T17:33:22Z</dcterms:created>
  <dcterms:modified xsi:type="dcterms:W3CDTF">2020-04-08T16:47:45Z</dcterms:modified>
</cp:coreProperties>
</file>